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3" r:id="rId9"/>
    <p:sldId id="265" r:id="rId10"/>
    <p:sldId id="27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-84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83CBB7-4F44-4C80-872A-F6DBE228DD6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24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5760" cy="535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4" name="Rectangle 4"/>
            <p:cNvSpPr>
              <a:spLocks noChangeArrowheads="1"/>
            </p:cNvSpPr>
            <p:nvPr/>
          </p:nvSpPr>
          <p:spPr bwMode="hidden">
            <a:xfrm>
              <a:off x="0" y="3147"/>
              <a:ext cx="5760" cy="117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45" name="Group 5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7" name="AutoShape 7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AutoShape 8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9" name="AutoShape 9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AutoShape 10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AutoShape 11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AutoShape 12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 flipH="1">
            <a:off x="547688" y="27178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55" name="Oval 15"/>
          <p:cNvSpPr>
            <a:spLocks noChangeArrowheads="1"/>
          </p:cNvSpPr>
          <p:nvPr/>
        </p:nvSpPr>
        <p:spPr bwMode="auto">
          <a:xfrm>
            <a:off x="433388" y="26971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57" name="Oval 17"/>
          <p:cNvSpPr>
            <a:spLocks noChangeArrowheads="1"/>
          </p:cNvSpPr>
          <p:nvPr/>
        </p:nvSpPr>
        <p:spPr bwMode="auto">
          <a:xfrm>
            <a:off x="9236075" y="2697163"/>
            <a:ext cx="304800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10259" name="Group 19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10260" name="AutoShape 20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1" name="AutoShape 21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AutoShape 22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3" name="AutoShape 23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AutoShape 24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AutoShape 25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Freeform 26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Freeform 27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68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1154113" y="1211263"/>
            <a:ext cx="7772400" cy="14319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69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71575" y="3124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70" name="Rectangle 30"/>
          <p:cNvSpPr>
            <a:spLocks noGrp="1" noChangeArrowheads="1"/>
          </p:cNvSpPr>
          <p:nvPr>
            <p:ph type="dt" sz="quarter" idx="2"/>
          </p:nvPr>
        </p:nvSpPr>
        <p:spPr>
          <a:xfrm>
            <a:off x="11191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71" name="Rectangle 31"/>
          <p:cNvSpPr>
            <a:spLocks noGrp="1" noChangeArrowheads="1"/>
          </p:cNvSpPr>
          <p:nvPr>
            <p:ph type="ftr" sz="quarter" idx="3"/>
          </p:nvPr>
        </p:nvSpPr>
        <p:spPr>
          <a:xfrm>
            <a:off x="3557588" y="63182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72" name="Rectangle 32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86588" y="63182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C551C97-85E0-4B16-ACE8-EEB5691BC3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nimBg="1" autoUpdateAnimBg="0"/>
      <p:bldP spid="10257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7EB3D-F470-483F-986D-958932282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144463"/>
            <a:ext cx="1962150" cy="59515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44463"/>
            <a:ext cx="5734050" cy="59515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6CB094-8D89-4E27-A75B-5466B1B907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B2AD8-330C-4027-A786-93DFE45754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A9B7-1443-4AE9-98F6-02C0981438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853A9-461B-40F8-9D7B-D86780663A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BF5335-0F9B-4CC7-A501-4AA856B37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3AC6F-FEA1-47E4-8E61-7ACD6085AA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08B25-82B0-4A35-94A8-13104BAA02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A1BBF-2C64-4FC8-AFD4-2A9A1B6B36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8EBA6-4CE9-4149-A8AA-1D449FCA06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9219" name="AutoShape 3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0" name="AutoShape 4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1" name="AutoShape 5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2" name="AutoShape 6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3" name="AutoShape 7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4" name="AutoShape 8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5" name="AutoShape 9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 flipH="1">
            <a:off x="547688" y="17033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460375" y="1706563"/>
            <a:ext cx="295275" cy="274637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9209088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9231" name="Rectangle 15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9232" name="Group 16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9233" name="AutoShape 17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AutoShape 18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AutoShape 19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AutoShape 20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7" name="AutoShape 21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AutoShape 22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Freeform 23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Freeform 24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41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44463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42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4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41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4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4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21513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08F0AE-A593-46A6-BC2B-4970BEB9F25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animBg="1" autoUpdateAnimBg="0"/>
      <p:bldP spid="9230" grpId="0" animBg="1" autoUpdateAnimBg="0"/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Proving Triangles are Congruent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Section 4.2 &amp; 4.3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14388"/>
            <a:ext cx="7772400" cy="762000"/>
          </a:xfrm>
        </p:spPr>
        <p:txBody>
          <a:bodyPr/>
          <a:lstStyle/>
          <a:p>
            <a:r>
              <a:rPr lang="en-US"/>
              <a:t>Hypotenuse Leg (HL)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 dirty="0"/>
              <a:t>If the hypotenuse and leg of one </a:t>
            </a:r>
            <a:r>
              <a:rPr lang="en-US" b="1" i="1" dirty="0">
                <a:solidFill>
                  <a:schemeClr val="bg2"/>
                </a:solidFill>
              </a:rPr>
              <a:t>right triangle </a:t>
            </a:r>
            <a:r>
              <a:rPr lang="en-US" dirty="0"/>
              <a:t>are congruent to the hypotenuse and leg in another right triangle, then the two triangles are congruent. </a:t>
            </a:r>
          </a:p>
        </p:txBody>
      </p:sp>
      <p:grpSp>
        <p:nvGrpSpPr>
          <p:cNvPr id="23570" name="Group 18"/>
          <p:cNvGrpSpPr>
            <a:grpSpLocks/>
          </p:cNvGrpSpPr>
          <p:nvPr/>
        </p:nvGrpSpPr>
        <p:grpSpPr bwMode="auto">
          <a:xfrm>
            <a:off x="2095500" y="4686300"/>
            <a:ext cx="4076700" cy="1866900"/>
            <a:chOff x="1320" y="2952"/>
            <a:chExt cx="2568" cy="1176"/>
          </a:xfrm>
        </p:grpSpPr>
        <p:grpSp>
          <p:nvGrpSpPr>
            <p:cNvPr id="23563" name="Group 11"/>
            <p:cNvGrpSpPr>
              <a:grpSpLocks/>
            </p:cNvGrpSpPr>
            <p:nvPr/>
          </p:nvGrpSpPr>
          <p:grpSpPr bwMode="auto">
            <a:xfrm rot="17520000">
              <a:off x="1248" y="3024"/>
              <a:ext cx="1104" cy="960"/>
              <a:chOff x="1440" y="3072"/>
              <a:chExt cx="1104" cy="960"/>
            </a:xfrm>
          </p:grpSpPr>
          <p:sp>
            <p:nvSpPr>
              <p:cNvPr id="23556" name="AutoShape 4"/>
              <p:cNvSpPr>
                <a:spLocks noChangeArrowheads="1"/>
              </p:cNvSpPr>
              <p:nvPr/>
            </p:nvSpPr>
            <p:spPr bwMode="auto">
              <a:xfrm>
                <a:off x="1440" y="3072"/>
                <a:ext cx="1104" cy="912"/>
              </a:xfrm>
              <a:prstGeom prst="rtTriangl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58" name="Rectangle 6"/>
              <p:cNvSpPr>
                <a:spLocks noChangeArrowheads="1"/>
              </p:cNvSpPr>
              <p:nvPr/>
            </p:nvSpPr>
            <p:spPr bwMode="auto">
              <a:xfrm>
                <a:off x="1440" y="3840"/>
                <a:ext cx="144" cy="14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0" name="Line 8"/>
              <p:cNvSpPr>
                <a:spLocks noChangeShapeType="1"/>
              </p:cNvSpPr>
              <p:nvPr/>
            </p:nvSpPr>
            <p:spPr bwMode="auto">
              <a:xfrm flipH="1">
                <a:off x="1824" y="3360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1" name="Line 9"/>
              <p:cNvSpPr>
                <a:spLocks noChangeShapeType="1"/>
              </p:cNvSpPr>
              <p:nvPr/>
            </p:nvSpPr>
            <p:spPr bwMode="auto">
              <a:xfrm flipH="1">
                <a:off x="1872" y="3408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2" name="Line 10"/>
              <p:cNvSpPr>
                <a:spLocks noChangeShapeType="1"/>
              </p:cNvSpPr>
              <p:nvPr/>
            </p:nvSpPr>
            <p:spPr bwMode="auto">
              <a:xfrm>
                <a:off x="1920" y="388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3564" name="Group 12"/>
            <p:cNvGrpSpPr>
              <a:grpSpLocks/>
            </p:cNvGrpSpPr>
            <p:nvPr/>
          </p:nvGrpSpPr>
          <p:grpSpPr bwMode="auto">
            <a:xfrm rot="4680000">
              <a:off x="2856" y="3096"/>
              <a:ext cx="1104" cy="960"/>
              <a:chOff x="1440" y="3072"/>
              <a:chExt cx="1104" cy="960"/>
            </a:xfrm>
          </p:grpSpPr>
          <p:sp>
            <p:nvSpPr>
              <p:cNvPr id="23565" name="AutoShape 13"/>
              <p:cNvSpPr>
                <a:spLocks noChangeArrowheads="1"/>
              </p:cNvSpPr>
              <p:nvPr/>
            </p:nvSpPr>
            <p:spPr bwMode="auto">
              <a:xfrm>
                <a:off x="1440" y="3072"/>
                <a:ext cx="1104" cy="912"/>
              </a:xfrm>
              <a:prstGeom prst="rtTriangl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6" name="Rectangle 14"/>
              <p:cNvSpPr>
                <a:spLocks noChangeArrowheads="1"/>
              </p:cNvSpPr>
              <p:nvPr/>
            </p:nvSpPr>
            <p:spPr bwMode="auto">
              <a:xfrm>
                <a:off x="1440" y="3840"/>
                <a:ext cx="144" cy="144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67" name="Line 15"/>
              <p:cNvSpPr>
                <a:spLocks noChangeShapeType="1"/>
              </p:cNvSpPr>
              <p:nvPr/>
            </p:nvSpPr>
            <p:spPr bwMode="auto">
              <a:xfrm flipH="1">
                <a:off x="1824" y="3360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8" name="Line 16"/>
              <p:cNvSpPr>
                <a:spLocks noChangeShapeType="1"/>
              </p:cNvSpPr>
              <p:nvPr/>
            </p:nvSpPr>
            <p:spPr bwMode="auto">
              <a:xfrm flipH="1">
                <a:off x="1872" y="3408"/>
                <a:ext cx="96" cy="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9" name="Line 17"/>
              <p:cNvSpPr>
                <a:spLocks noChangeShapeType="1"/>
              </p:cNvSpPr>
              <p:nvPr/>
            </p:nvSpPr>
            <p:spPr bwMode="auto">
              <a:xfrm>
                <a:off x="1920" y="3888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One type that doesn’t work.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48000" y="3733800"/>
            <a:ext cx="3124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AAA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Counterexample of AAA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second type that doesn’t work.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743200" y="3124200"/>
            <a:ext cx="3124200" cy="170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600"/>
              <a:t>ASS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143000" y="814388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Counterexample of 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the following congruent?</a:t>
            </a:r>
          </a:p>
        </p:txBody>
      </p:sp>
      <p:grpSp>
        <p:nvGrpSpPr>
          <p:cNvPr id="20495" name="Group 15"/>
          <p:cNvGrpSpPr>
            <a:grpSpLocks/>
          </p:cNvGrpSpPr>
          <p:nvPr/>
        </p:nvGrpSpPr>
        <p:grpSpPr bwMode="auto">
          <a:xfrm>
            <a:off x="1447800" y="2286000"/>
            <a:ext cx="5791200" cy="2971800"/>
            <a:chOff x="912" y="1440"/>
            <a:chExt cx="3648" cy="1872"/>
          </a:xfrm>
        </p:grpSpPr>
        <p:sp>
          <p:nvSpPr>
            <p:cNvPr id="20484" name="AutoShape 4"/>
            <p:cNvSpPr>
              <a:spLocks noChangeArrowheads="1"/>
            </p:cNvSpPr>
            <p:nvPr/>
          </p:nvSpPr>
          <p:spPr bwMode="auto">
            <a:xfrm>
              <a:off x="912" y="1440"/>
              <a:ext cx="1632" cy="105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5" name="AutoShape 5"/>
            <p:cNvSpPr>
              <a:spLocks noChangeArrowheads="1"/>
            </p:cNvSpPr>
            <p:nvPr/>
          </p:nvSpPr>
          <p:spPr bwMode="auto">
            <a:xfrm rot="4680000">
              <a:off x="3216" y="1968"/>
              <a:ext cx="1632" cy="105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>
              <a:off x="1248" y="1824"/>
              <a:ext cx="192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 flipH="1">
              <a:off x="3984" y="2016"/>
              <a:ext cx="96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>
              <a:off x="1680" y="2400"/>
              <a:ext cx="0" cy="24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1776" y="2400"/>
              <a:ext cx="0" cy="24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 flipH="1">
              <a:off x="3408" y="2496"/>
              <a:ext cx="240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 flipH="1">
              <a:off x="3408" y="2592"/>
              <a:ext cx="240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3" name="Freeform 13"/>
            <p:cNvSpPr>
              <a:spLocks/>
            </p:cNvSpPr>
            <p:nvPr/>
          </p:nvSpPr>
          <p:spPr bwMode="auto">
            <a:xfrm>
              <a:off x="1008" y="2352"/>
              <a:ext cx="112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48"/>
                </a:cxn>
                <a:cxn ang="0">
                  <a:pos x="96" y="144"/>
                </a:cxn>
              </a:cxnLst>
              <a:rect l="0" t="0" r="r" b="b"/>
              <a:pathLst>
                <a:path w="112" h="144">
                  <a:moveTo>
                    <a:pt x="0" y="0"/>
                  </a:moveTo>
                  <a:cubicBezTo>
                    <a:pt x="40" y="12"/>
                    <a:pt x="80" y="24"/>
                    <a:pt x="96" y="48"/>
                  </a:cubicBezTo>
                  <a:cubicBezTo>
                    <a:pt x="112" y="72"/>
                    <a:pt x="104" y="108"/>
                    <a:pt x="96" y="144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494" name="Freeform 14"/>
            <p:cNvSpPr>
              <a:spLocks/>
            </p:cNvSpPr>
            <p:nvPr/>
          </p:nvSpPr>
          <p:spPr bwMode="auto">
            <a:xfrm>
              <a:off x="3408" y="1872"/>
              <a:ext cx="144" cy="168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144"/>
                </a:cxn>
                <a:cxn ang="0">
                  <a:pos x="144" y="0"/>
                </a:cxn>
              </a:cxnLst>
              <a:rect l="0" t="0" r="r" b="b"/>
              <a:pathLst>
                <a:path w="144" h="168">
                  <a:moveTo>
                    <a:pt x="0" y="144"/>
                  </a:moveTo>
                  <a:cubicBezTo>
                    <a:pt x="36" y="156"/>
                    <a:pt x="72" y="168"/>
                    <a:pt x="96" y="144"/>
                  </a:cubicBezTo>
                  <a:cubicBezTo>
                    <a:pt x="120" y="120"/>
                    <a:pt x="132" y="60"/>
                    <a:pt x="144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9" name="Group 15"/>
          <p:cNvGrpSpPr>
            <a:grpSpLocks/>
          </p:cNvGrpSpPr>
          <p:nvPr/>
        </p:nvGrpSpPr>
        <p:grpSpPr bwMode="auto">
          <a:xfrm>
            <a:off x="1447800" y="2209800"/>
            <a:ext cx="4953000" cy="2667000"/>
            <a:chOff x="912" y="1392"/>
            <a:chExt cx="3120" cy="1680"/>
          </a:xfrm>
        </p:grpSpPr>
        <p:sp>
          <p:nvSpPr>
            <p:cNvPr id="21508" name="AutoShape 4"/>
            <p:cNvSpPr>
              <a:spLocks noChangeArrowheads="1"/>
            </p:cNvSpPr>
            <p:nvPr/>
          </p:nvSpPr>
          <p:spPr bwMode="auto">
            <a:xfrm>
              <a:off x="912" y="1392"/>
              <a:ext cx="864" cy="1584"/>
            </a:xfrm>
            <a:prstGeom prst="triangle">
              <a:avLst>
                <a:gd name="adj" fmla="val 6689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9" name="AutoShape 5"/>
            <p:cNvSpPr>
              <a:spLocks noChangeArrowheads="1"/>
            </p:cNvSpPr>
            <p:nvPr/>
          </p:nvSpPr>
          <p:spPr bwMode="auto">
            <a:xfrm>
              <a:off x="2016" y="1872"/>
              <a:ext cx="2016" cy="768"/>
            </a:xfrm>
            <a:prstGeom prst="triangle">
              <a:avLst>
                <a:gd name="adj" fmla="val 9018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1104" y="2208"/>
              <a:ext cx="144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1" name="Line 7"/>
            <p:cNvSpPr>
              <a:spLocks noChangeShapeType="1"/>
            </p:cNvSpPr>
            <p:nvPr/>
          </p:nvSpPr>
          <p:spPr bwMode="auto">
            <a:xfrm flipV="1">
              <a:off x="3264" y="2544"/>
              <a:ext cx="0" cy="19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2" name="Line 8"/>
            <p:cNvSpPr>
              <a:spLocks noChangeShapeType="1"/>
            </p:cNvSpPr>
            <p:nvPr/>
          </p:nvSpPr>
          <p:spPr bwMode="auto">
            <a:xfrm>
              <a:off x="1344" y="2928"/>
              <a:ext cx="0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>
              <a:off x="1392" y="2928"/>
              <a:ext cx="0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V="1">
              <a:off x="3840" y="2160"/>
              <a:ext cx="192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 flipV="1">
              <a:off x="3840" y="2208"/>
              <a:ext cx="192" cy="4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6" name="Freeform 12"/>
            <p:cNvSpPr>
              <a:spLocks/>
            </p:cNvSpPr>
            <p:nvPr/>
          </p:nvSpPr>
          <p:spPr bwMode="auto">
            <a:xfrm>
              <a:off x="1392" y="1632"/>
              <a:ext cx="144" cy="4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48"/>
                </a:cxn>
                <a:cxn ang="0">
                  <a:pos x="144" y="0"/>
                </a:cxn>
              </a:cxnLst>
              <a:rect l="0" t="0" r="r" b="b"/>
              <a:pathLst>
                <a:path w="144" h="48">
                  <a:moveTo>
                    <a:pt x="0" y="0"/>
                  </a:moveTo>
                  <a:cubicBezTo>
                    <a:pt x="12" y="24"/>
                    <a:pt x="24" y="48"/>
                    <a:pt x="48" y="48"/>
                  </a:cubicBezTo>
                  <a:cubicBezTo>
                    <a:pt x="72" y="48"/>
                    <a:pt x="128" y="8"/>
                    <a:pt x="144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1517" name="Freeform 13"/>
            <p:cNvSpPr>
              <a:spLocks/>
            </p:cNvSpPr>
            <p:nvPr/>
          </p:nvSpPr>
          <p:spPr bwMode="auto">
            <a:xfrm>
              <a:off x="2304" y="2496"/>
              <a:ext cx="160" cy="1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48"/>
                </a:cxn>
                <a:cxn ang="0">
                  <a:pos x="96" y="144"/>
                </a:cxn>
              </a:cxnLst>
              <a:rect l="0" t="0" r="r" b="b"/>
              <a:pathLst>
                <a:path w="160" h="144">
                  <a:moveTo>
                    <a:pt x="0" y="0"/>
                  </a:moveTo>
                  <a:cubicBezTo>
                    <a:pt x="64" y="12"/>
                    <a:pt x="128" y="24"/>
                    <a:pt x="144" y="48"/>
                  </a:cubicBezTo>
                  <a:cubicBezTo>
                    <a:pt x="160" y="72"/>
                    <a:pt x="128" y="108"/>
                    <a:pt x="96" y="144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1143000" y="144463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>
            <a:spAutoFit/>
          </a:bodyPr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Are the following congruent?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44" name="Group 16"/>
          <p:cNvGrpSpPr>
            <a:grpSpLocks/>
          </p:cNvGrpSpPr>
          <p:nvPr/>
        </p:nvGrpSpPr>
        <p:grpSpPr bwMode="auto">
          <a:xfrm>
            <a:off x="2286000" y="2971800"/>
            <a:ext cx="5105400" cy="2362200"/>
            <a:chOff x="1440" y="1872"/>
            <a:chExt cx="3216" cy="1488"/>
          </a:xfrm>
        </p:grpSpPr>
        <p:grpSp>
          <p:nvGrpSpPr>
            <p:cNvPr id="22537" name="Group 9"/>
            <p:cNvGrpSpPr>
              <a:grpSpLocks/>
            </p:cNvGrpSpPr>
            <p:nvPr/>
          </p:nvGrpSpPr>
          <p:grpSpPr bwMode="auto">
            <a:xfrm rot="4500000">
              <a:off x="1944" y="1368"/>
              <a:ext cx="1056" cy="2064"/>
              <a:chOff x="1248" y="1440"/>
              <a:chExt cx="1056" cy="2064"/>
            </a:xfrm>
          </p:grpSpPr>
          <p:sp>
            <p:nvSpPr>
              <p:cNvPr id="22532" name="AutoShape 4"/>
              <p:cNvSpPr>
                <a:spLocks noChangeArrowheads="1"/>
              </p:cNvSpPr>
              <p:nvPr/>
            </p:nvSpPr>
            <p:spPr bwMode="auto">
              <a:xfrm>
                <a:off x="1248" y="1440"/>
                <a:ext cx="1056" cy="2064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5" name="Rectangle 7"/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38" name="Group 10"/>
            <p:cNvGrpSpPr>
              <a:grpSpLocks/>
            </p:cNvGrpSpPr>
            <p:nvPr/>
          </p:nvGrpSpPr>
          <p:grpSpPr bwMode="auto">
            <a:xfrm rot="14880000">
              <a:off x="3096" y="1800"/>
              <a:ext cx="1056" cy="2064"/>
              <a:chOff x="3312" y="1440"/>
              <a:chExt cx="1056" cy="2064"/>
            </a:xfrm>
          </p:grpSpPr>
          <p:sp>
            <p:nvSpPr>
              <p:cNvPr id="22534" name="AutoShape 6"/>
              <p:cNvSpPr>
                <a:spLocks noChangeArrowheads="1"/>
              </p:cNvSpPr>
              <p:nvPr/>
            </p:nvSpPr>
            <p:spPr bwMode="auto">
              <a:xfrm>
                <a:off x="3312" y="1440"/>
                <a:ext cx="1056" cy="2064"/>
              </a:xfrm>
              <a:prstGeom prst="rtTriangl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6" name="Rectangle 8"/>
              <p:cNvSpPr>
                <a:spLocks noChangeArrowheads="1"/>
              </p:cNvSpPr>
              <p:nvPr/>
            </p:nvSpPr>
            <p:spPr bwMode="auto">
              <a:xfrm>
                <a:off x="3312" y="3360"/>
                <a:ext cx="144" cy="144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39" name="Freeform 11"/>
            <p:cNvSpPr>
              <a:spLocks/>
            </p:cNvSpPr>
            <p:nvPr/>
          </p:nvSpPr>
          <p:spPr bwMode="auto">
            <a:xfrm>
              <a:off x="1584" y="2976"/>
              <a:ext cx="144" cy="104"/>
            </a:xfrm>
            <a:custGeom>
              <a:avLst/>
              <a:gdLst/>
              <a:ahLst/>
              <a:cxnLst>
                <a:cxn ang="0">
                  <a:pos x="0" y="56"/>
                </a:cxn>
                <a:cxn ang="0">
                  <a:pos x="96" y="8"/>
                </a:cxn>
                <a:cxn ang="0">
                  <a:pos x="144" y="104"/>
                </a:cxn>
              </a:cxnLst>
              <a:rect l="0" t="0" r="r" b="b"/>
              <a:pathLst>
                <a:path w="144" h="104">
                  <a:moveTo>
                    <a:pt x="0" y="56"/>
                  </a:moveTo>
                  <a:cubicBezTo>
                    <a:pt x="36" y="28"/>
                    <a:pt x="72" y="0"/>
                    <a:pt x="96" y="8"/>
                  </a:cubicBezTo>
                  <a:cubicBezTo>
                    <a:pt x="120" y="16"/>
                    <a:pt x="136" y="80"/>
                    <a:pt x="144" y="104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0" name="Freeform 12"/>
            <p:cNvSpPr>
              <a:spLocks/>
            </p:cNvSpPr>
            <p:nvPr/>
          </p:nvSpPr>
          <p:spPr bwMode="auto">
            <a:xfrm>
              <a:off x="4272" y="2064"/>
              <a:ext cx="192" cy="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8" y="96"/>
                </a:cxn>
                <a:cxn ang="0">
                  <a:pos x="192" y="48"/>
                </a:cxn>
              </a:cxnLst>
              <a:rect l="0" t="0" r="r" b="b"/>
              <a:pathLst>
                <a:path w="192" h="104">
                  <a:moveTo>
                    <a:pt x="0" y="0"/>
                  </a:moveTo>
                  <a:cubicBezTo>
                    <a:pt x="8" y="44"/>
                    <a:pt x="16" y="88"/>
                    <a:pt x="48" y="96"/>
                  </a:cubicBezTo>
                  <a:cubicBezTo>
                    <a:pt x="80" y="104"/>
                    <a:pt x="136" y="76"/>
                    <a:pt x="192" y="48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1" name="Line 13"/>
            <p:cNvSpPr>
              <a:spLocks noChangeShapeType="1"/>
            </p:cNvSpPr>
            <p:nvPr/>
          </p:nvSpPr>
          <p:spPr bwMode="auto">
            <a:xfrm>
              <a:off x="2304" y="2448"/>
              <a:ext cx="144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542" name="Line 14"/>
            <p:cNvSpPr>
              <a:spLocks noChangeShapeType="1"/>
            </p:cNvSpPr>
            <p:nvPr/>
          </p:nvSpPr>
          <p:spPr bwMode="auto">
            <a:xfrm>
              <a:off x="3600" y="2736"/>
              <a:ext cx="144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2543" name="Rectangle 1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Are the following congruent?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Are the following congruent?</a:t>
            </a:r>
          </a:p>
        </p:txBody>
      </p:sp>
      <p:grpSp>
        <p:nvGrpSpPr>
          <p:cNvPr id="26636" name="Group 12"/>
          <p:cNvGrpSpPr>
            <a:grpSpLocks/>
          </p:cNvGrpSpPr>
          <p:nvPr/>
        </p:nvGrpSpPr>
        <p:grpSpPr bwMode="auto">
          <a:xfrm>
            <a:off x="2514600" y="2286000"/>
            <a:ext cx="2971800" cy="3657600"/>
            <a:chOff x="1584" y="1440"/>
            <a:chExt cx="1872" cy="2304"/>
          </a:xfrm>
        </p:grpSpPr>
        <p:sp>
          <p:nvSpPr>
            <p:cNvPr id="26629" name="AutoShape 5"/>
            <p:cNvSpPr>
              <a:spLocks noChangeArrowheads="1"/>
            </p:cNvSpPr>
            <p:nvPr/>
          </p:nvSpPr>
          <p:spPr bwMode="auto">
            <a:xfrm>
              <a:off x="1584" y="1440"/>
              <a:ext cx="1872" cy="2304"/>
            </a:xfrm>
            <a:prstGeom prst="diamond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0" name="Line 6"/>
            <p:cNvSpPr>
              <a:spLocks noChangeShapeType="1"/>
            </p:cNvSpPr>
            <p:nvPr/>
          </p:nvSpPr>
          <p:spPr bwMode="auto">
            <a:xfrm>
              <a:off x="1584" y="2592"/>
              <a:ext cx="18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1" name="Line 7"/>
            <p:cNvSpPr>
              <a:spLocks noChangeShapeType="1"/>
            </p:cNvSpPr>
            <p:nvPr/>
          </p:nvSpPr>
          <p:spPr bwMode="auto">
            <a:xfrm flipH="1">
              <a:off x="2016" y="3120"/>
              <a:ext cx="144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 flipH="1">
              <a:off x="2928" y="1968"/>
              <a:ext cx="144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4" name="Freeform 10"/>
            <p:cNvSpPr>
              <a:spLocks/>
            </p:cNvSpPr>
            <p:nvPr/>
          </p:nvSpPr>
          <p:spPr bwMode="auto">
            <a:xfrm>
              <a:off x="1728" y="2592"/>
              <a:ext cx="168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144" y="144"/>
                </a:cxn>
                <a:cxn ang="0">
                  <a:pos x="144" y="0"/>
                </a:cxn>
              </a:cxnLst>
              <a:rect l="0" t="0" r="r" b="b"/>
              <a:pathLst>
                <a:path w="168" h="192">
                  <a:moveTo>
                    <a:pt x="0" y="192"/>
                  </a:moveTo>
                  <a:cubicBezTo>
                    <a:pt x="60" y="184"/>
                    <a:pt x="120" y="176"/>
                    <a:pt x="144" y="144"/>
                  </a:cubicBezTo>
                  <a:cubicBezTo>
                    <a:pt x="168" y="112"/>
                    <a:pt x="156" y="56"/>
                    <a:pt x="144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5" name="Freeform 11"/>
            <p:cNvSpPr>
              <a:spLocks/>
            </p:cNvSpPr>
            <p:nvPr/>
          </p:nvSpPr>
          <p:spPr bwMode="auto">
            <a:xfrm>
              <a:off x="3104" y="2352"/>
              <a:ext cx="160" cy="240"/>
            </a:xfrm>
            <a:custGeom>
              <a:avLst/>
              <a:gdLst/>
              <a:ahLst/>
              <a:cxnLst>
                <a:cxn ang="0">
                  <a:pos x="64" y="240"/>
                </a:cxn>
                <a:cxn ang="0">
                  <a:pos x="16" y="96"/>
                </a:cxn>
                <a:cxn ang="0">
                  <a:pos x="160" y="0"/>
                </a:cxn>
              </a:cxnLst>
              <a:rect l="0" t="0" r="r" b="b"/>
              <a:pathLst>
                <a:path w="160" h="240">
                  <a:moveTo>
                    <a:pt x="64" y="240"/>
                  </a:moveTo>
                  <a:cubicBezTo>
                    <a:pt x="32" y="188"/>
                    <a:pt x="0" y="136"/>
                    <a:pt x="16" y="96"/>
                  </a:cubicBezTo>
                  <a:cubicBezTo>
                    <a:pt x="32" y="56"/>
                    <a:pt x="96" y="28"/>
                    <a:pt x="160" y="0"/>
                  </a:cubicBezTo>
                </a:path>
              </a:pathLst>
            </a:custGeom>
            <a:noFill/>
            <a:ln w="25400" cap="flat" cmpd="sng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Side-Side-Side (SSS) Congruence Postulate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If 3 sides of a triangle are congruent to 3 sides of another triangle, then the 2 triangles are congruent.</a:t>
            </a:r>
          </a:p>
        </p:txBody>
      </p:sp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1066800" y="3886200"/>
            <a:ext cx="4267200" cy="1524000"/>
            <a:chOff x="672" y="2448"/>
            <a:chExt cx="2688" cy="960"/>
          </a:xfrm>
        </p:grpSpPr>
        <p:grpSp>
          <p:nvGrpSpPr>
            <p:cNvPr id="3092" name="Group 20"/>
            <p:cNvGrpSpPr>
              <a:grpSpLocks/>
            </p:cNvGrpSpPr>
            <p:nvPr/>
          </p:nvGrpSpPr>
          <p:grpSpPr bwMode="auto">
            <a:xfrm>
              <a:off x="672" y="2448"/>
              <a:ext cx="1152" cy="960"/>
              <a:chOff x="672" y="2448"/>
              <a:chExt cx="1152" cy="960"/>
            </a:xfrm>
          </p:grpSpPr>
          <p:sp>
            <p:nvSpPr>
              <p:cNvPr id="3077" name="AutoShape 5"/>
              <p:cNvSpPr>
                <a:spLocks noChangeArrowheads="1"/>
              </p:cNvSpPr>
              <p:nvPr/>
            </p:nvSpPr>
            <p:spPr bwMode="auto">
              <a:xfrm>
                <a:off x="768" y="2448"/>
                <a:ext cx="1056" cy="864"/>
              </a:xfrm>
              <a:prstGeom prst="rtTriangle">
                <a:avLst/>
              </a:prstGeom>
              <a:solidFill>
                <a:srgbClr val="99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672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 rot="18412192">
                <a:off x="1225" y="2855"/>
                <a:ext cx="14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 rot="18412192">
                <a:off x="1321" y="2951"/>
                <a:ext cx="14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 rot="5400000">
                <a:off x="1080" y="333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 rot="5400000">
                <a:off x="1032" y="333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 rot="5400000">
                <a:off x="984" y="333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093" name="Group 21"/>
            <p:cNvGrpSpPr>
              <a:grpSpLocks/>
            </p:cNvGrpSpPr>
            <p:nvPr/>
          </p:nvGrpSpPr>
          <p:grpSpPr bwMode="auto">
            <a:xfrm>
              <a:off x="2256" y="2448"/>
              <a:ext cx="1104" cy="960"/>
              <a:chOff x="2256" y="2448"/>
              <a:chExt cx="1104" cy="960"/>
            </a:xfrm>
          </p:grpSpPr>
          <p:sp>
            <p:nvSpPr>
              <p:cNvPr id="3078" name="AutoShape 6"/>
              <p:cNvSpPr>
                <a:spLocks noChangeArrowheads="1"/>
              </p:cNvSpPr>
              <p:nvPr/>
            </p:nvSpPr>
            <p:spPr bwMode="auto">
              <a:xfrm>
                <a:off x="2304" y="2448"/>
                <a:ext cx="1056" cy="864"/>
              </a:xfrm>
              <a:prstGeom prst="rtTriangle">
                <a:avLst/>
              </a:prstGeom>
              <a:solidFill>
                <a:srgbClr val="99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2256" y="288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 rot="18412192">
                <a:off x="2736" y="2832"/>
                <a:ext cx="14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 rot="18412192">
                <a:off x="2832" y="2928"/>
                <a:ext cx="14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 rot="5400000">
                <a:off x="2616" y="333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 rot="5400000">
                <a:off x="2664" y="333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 rot="5400000">
                <a:off x="2712" y="333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 advAuto="3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the following congruent?</a:t>
            </a:r>
          </a:p>
        </p:txBody>
      </p: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2438400" y="2514600"/>
            <a:ext cx="3276600" cy="3505200"/>
            <a:chOff x="1536" y="1584"/>
            <a:chExt cx="2064" cy="2208"/>
          </a:xfrm>
        </p:grpSpPr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>
              <a:off x="1536" y="1728"/>
              <a:ext cx="2064" cy="1968"/>
            </a:xfrm>
            <a:prstGeom prst="parallelogram">
              <a:avLst>
                <a:gd name="adj" fmla="val 26220"/>
              </a:avLst>
            </a:prstGeom>
            <a:solidFill>
              <a:srgbClr val="99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2064" y="1728"/>
              <a:ext cx="1008" cy="1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1680" y="2736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1680" y="2784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>
              <a:off x="3264" y="2784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>
              <a:off x="3264" y="2736"/>
              <a:ext cx="192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 flipV="1">
              <a:off x="2256" y="355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 flipV="1">
              <a:off x="2784" y="158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Side-Angle-Side (SAS) Congruence Postulate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100"/>
              <a:t>If 2 sides and the </a:t>
            </a:r>
            <a:r>
              <a:rPr lang="en-US" sz="3100" b="1"/>
              <a:t>included angle</a:t>
            </a:r>
            <a:r>
              <a:rPr lang="en-US" sz="3100"/>
              <a:t> of one triangle are congruent to the 2 sides and the </a:t>
            </a:r>
            <a:r>
              <a:rPr lang="en-US" sz="3100" b="1"/>
              <a:t>included angle</a:t>
            </a:r>
            <a:r>
              <a:rPr lang="en-US" sz="3100"/>
              <a:t> of a second triangle, then the 2 triangles are congruent.  </a:t>
            </a:r>
          </a:p>
        </p:txBody>
      </p:sp>
      <p:grpSp>
        <p:nvGrpSpPr>
          <p:cNvPr id="5144" name="Group 24"/>
          <p:cNvGrpSpPr>
            <a:grpSpLocks/>
          </p:cNvGrpSpPr>
          <p:nvPr/>
        </p:nvGrpSpPr>
        <p:grpSpPr bwMode="auto">
          <a:xfrm>
            <a:off x="2590800" y="4572000"/>
            <a:ext cx="4419600" cy="1981200"/>
            <a:chOff x="1632" y="2880"/>
            <a:chExt cx="2784" cy="1248"/>
          </a:xfrm>
        </p:grpSpPr>
        <p:grpSp>
          <p:nvGrpSpPr>
            <p:cNvPr id="5142" name="Group 22"/>
            <p:cNvGrpSpPr>
              <a:grpSpLocks/>
            </p:cNvGrpSpPr>
            <p:nvPr/>
          </p:nvGrpSpPr>
          <p:grpSpPr bwMode="auto">
            <a:xfrm>
              <a:off x="1632" y="2880"/>
              <a:ext cx="1440" cy="1248"/>
              <a:chOff x="1056" y="2640"/>
              <a:chExt cx="1776" cy="1536"/>
            </a:xfrm>
          </p:grpSpPr>
          <p:grpSp>
            <p:nvGrpSpPr>
              <p:cNvPr id="5132" name="Group 12"/>
              <p:cNvGrpSpPr>
                <a:grpSpLocks/>
              </p:cNvGrpSpPr>
              <p:nvPr/>
            </p:nvGrpSpPr>
            <p:grpSpPr bwMode="auto">
              <a:xfrm>
                <a:off x="1056" y="2640"/>
                <a:ext cx="1776" cy="1536"/>
                <a:chOff x="1056" y="2640"/>
                <a:chExt cx="1776" cy="1536"/>
              </a:xfrm>
            </p:grpSpPr>
            <p:sp>
              <p:nvSpPr>
                <p:cNvPr id="5125" name="AutoShape 5"/>
                <p:cNvSpPr>
                  <a:spLocks noChangeArrowheads="1"/>
                </p:cNvSpPr>
                <p:nvPr/>
              </p:nvSpPr>
              <p:spPr bwMode="auto">
                <a:xfrm>
                  <a:off x="1204" y="2640"/>
                  <a:ext cx="1628" cy="1382"/>
                </a:xfrm>
                <a:prstGeom prst="rtTriangl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26" name="Line 6"/>
                <p:cNvSpPr>
                  <a:spLocks noChangeShapeType="1"/>
                </p:cNvSpPr>
                <p:nvPr/>
              </p:nvSpPr>
              <p:spPr bwMode="auto">
                <a:xfrm>
                  <a:off x="1056" y="3331"/>
                  <a:ext cx="22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9" name="Line 9"/>
                <p:cNvSpPr>
                  <a:spLocks noChangeShapeType="1"/>
                </p:cNvSpPr>
                <p:nvPr/>
              </p:nvSpPr>
              <p:spPr bwMode="auto">
                <a:xfrm rot="5400000">
                  <a:off x="1681" y="4061"/>
                  <a:ext cx="2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0" name="Line 10"/>
                <p:cNvSpPr>
                  <a:spLocks noChangeShapeType="1"/>
                </p:cNvSpPr>
                <p:nvPr/>
              </p:nvSpPr>
              <p:spPr bwMode="auto">
                <a:xfrm rot="5400000">
                  <a:off x="1607" y="4061"/>
                  <a:ext cx="2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33" name="Rectangle 13"/>
              <p:cNvSpPr>
                <a:spLocks noChangeArrowheads="1"/>
              </p:cNvSpPr>
              <p:nvPr/>
            </p:nvSpPr>
            <p:spPr bwMode="auto">
              <a:xfrm>
                <a:off x="1200" y="3936"/>
                <a:ext cx="96" cy="9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5143" name="Group 23"/>
            <p:cNvGrpSpPr>
              <a:grpSpLocks/>
            </p:cNvGrpSpPr>
            <p:nvPr/>
          </p:nvGrpSpPr>
          <p:grpSpPr bwMode="auto">
            <a:xfrm>
              <a:off x="2976" y="2880"/>
              <a:ext cx="1440" cy="1248"/>
              <a:chOff x="3264" y="2496"/>
              <a:chExt cx="1776" cy="1536"/>
            </a:xfrm>
          </p:grpSpPr>
          <p:grpSp>
            <p:nvGrpSpPr>
              <p:cNvPr id="5136" name="Group 16"/>
              <p:cNvGrpSpPr>
                <a:grpSpLocks/>
              </p:cNvGrpSpPr>
              <p:nvPr/>
            </p:nvGrpSpPr>
            <p:grpSpPr bwMode="auto">
              <a:xfrm rot="10800000">
                <a:off x="3264" y="2496"/>
                <a:ext cx="1776" cy="1536"/>
                <a:chOff x="1056" y="2640"/>
                <a:chExt cx="1776" cy="1536"/>
              </a:xfrm>
            </p:grpSpPr>
            <p:sp>
              <p:nvSpPr>
                <p:cNvPr id="5137" name="AutoShape 17"/>
                <p:cNvSpPr>
                  <a:spLocks noChangeArrowheads="1"/>
                </p:cNvSpPr>
                <p:nvPr/>
              </p:nvSpPr>
              <p:spPr bwMode="auto">
                <a:xfrm>
                  <a:off x="1204" y="2640"/>
                  <a:ext cx="1628" cy="1382"/>
                </a:xfrm>
                <a:prstGeom prst="rtTriangl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8" name="Line 18"/>
                <p:cNvSpPr>
                  <a:spLocks noChangeShapeType="1"/>
                </p:cNvSpPr>
                <p:nvPr/>
              </p:nvSpPr>
              <p:spPr bwMode="auto">
                <a:xfrm>
                  <a:off x="1056" y="3331"/>
                  <a:ext cx="22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39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1681" y="4061"/>
                  <a:ext cx="2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40" name="Line 20"/>
                <p:cNvSpPr>
                  <a:spLocks noChangeShapeType="1"/>
                </p:cNvSpPr>
                <p:nvPr/>
              </p:nvSpPr>
              <p:spPr bwMode="auto">
                <a:xfrm rot="5400000">
                  <a:off x="1607" y="4061"/>
                  <a:ext cx="2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141" name="Rectangle 21"/>
              <p:cNvSpPr>
                <a:spLocks noChangeArrowheads="1"/>
              </p:cNvSpPr>
              <p:nvPr/>
            </p:nvSpPr>
            <p:spPr bwMode="auto">
              <a:xfrm rot="10800000">
                <a:off x="4799" y="2639"/>
                <a:ext cx="96" cy="9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advAuto="3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the following congruent?</a:t>
            </a:r>
          </a:p>
        </p:txBody>
      </p:sp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2133600" y="2857500"/>
            <a:ext cx="5600700" cy="2819400"/>
            <a:chOff x="1344" y="1800"/>
            <a:chExt cx="3528" cy="1776"/>
          </a:xfrm>
        </p:grpSpPr>
        <p:grpSp>
          <p:nvGrpSpPr>
            <p:cNvPr id="6155" name="Group 11"/>
            <p:cNvGrpSpPr>
              <a:grpSpLocks/>
            </p:cNvGrpSpPr>
            <p:nvPr/>
          </p:nvGrpSpPr>
          <p:grpSpPr bwMode="auto">
            <a:xfrm>
              <a:off x="1344" y="1824"/>
              <a:ext cx="1776" cy="1536"/>
              <a:chOff x="1344" y="1824"/>
              <a:chExt cx="1776" cy="1536"/>
            </a:xfrm>
          </p:grpSpPr>
          <p:grpSp>
            <p:nvGrpSpPr>
              <p:cNvPr id="6148" name="Group 4"/>
              <p:cNvGrpSpPr>
                <a:grpSpLocks/>
              </p:cNvGrpSpPr>
              <p:nvPr/>
            </p:nvGrpSpPr>
            <p:grpSpPr bwMode="auto">
              <a:xfrm>
                <a:off x="1344" y="1824"/>
                <a:ext cx="1776" cy="1536"/>
                <a:chOff x="1056" y="2640"/>
                <a:chExt cx="1776" cy="1536"/>
              </a:xfrm>
            </p:grpSpPr>
            <p:sp>
              <p:nvSpPr>
                <p:cNvPr id="6149" name="AutoShape 5"/>
                <p:cNvSpPr>
                  <a:spLocks noChangeArrowheads="1"/>
                </p:cNvSpPr>
                <p:nvPr/>
              </p:nvSpPr>
              <p:spPr bwMode="auto">
                <a:xfrm>
                  <a:off x="1204" y="2640"/>
                  <a:ext cx="1628" cy="1382"/>
                </a:xfrm>
                <a:prstGeom prst="rtTriangle">
                  <a:avLst/>
                </a:prstGeom>
                <a:solidFill>
                  <a:srgbClr val="99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0" name="Line 6"/>
                <p:cNvSpPr>
                  <a:spLocks noChangeShapeType="1"/>
                </p:cNvSpPr>
                <p:nvPr/>
              </p:nvSpPr>
              <p:spPr bwMode="auto">
                <a:xfrm>
                  <a:off x="1056" y="3331"/>
                  <a:ext cx="22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1" name="Line 7"/>
                <p:cNvSpPr>
                  <a:spLocks noChangeShapeType="1"/>
                </p:cNvSpPr>
                <p:nvPr/>
              </p:nvSpPr>
              <p:spPr bwMode="auto">
                <a:xfrm rot="5400000">
                  <a:off x="1681" y="4061"/>
                  <a:ext cx="2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52" name="Line 8"/>
                <p:cNvSpPr>
                  <a:spLocks noChangeShapeType="1"/>
                </p:cNvSpPr>
                <p:nvPr/>
              </p:nvSpPr>
              <p:spPr bwMode="auto">
                <a:xfrm rot="5400000">
                  <a:off x="1607" y="4061"/>
                  <a:ext cx="2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54" name="Arc 10"/>
              <p:cNvSpPr>
                <a:spLocks/>
              </p:cNvSpPr>
              <p:nvPr/>
            </p:nvSpPr>
            <p:spPr bwMode="auto">
              <a:xfrm>
                <a:off x="1488" y="3072"/>
                <a:ext cx="192" cy="13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9184"/>
                  <a:gd name="T2" fmla="*/ 20225 w 21600"/>
                  <a:gd name="T3" fmla="*/ 29184 h 29184"/>
                  <a:gd name="T4" fmla="*/ 0 w 21600"/>
                  <a:gd name="T5" fmla="*/ 21600 h 29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91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189"/>
                      <a:pt x="21134" y="26758"/>
                      <a:pt x="20224" y="29183"/>
                    </a:cubicBezTo>
                  </a:path>
                  <a:path w="21600" h="291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189"/>
                      <a:pt x="21134" y="26758"/>
                      <a:pt x="20224" y="291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164" name="Group 20"/>
            <p:cNvGrpSpPr>
              <a:grpSpLocks/>
            </p:cNvGrpSpPr>
            <p:nvPr/>
          </p:nvGrpSpPr>
          <p:grpSpPr bwMode="auto">
            <a:xfrm rot="10800000">
              <a:off x="3336" y="1800"/>
              <a:ext cx="1536" cy="1776"/>
              <a:chOff x="3336" y="1800"/>
              <a:chExt cx="1536" cy="1776"/>
            </a:xfrm>
          </p:grpSpPr>
          <p:grpSp>
            <p:nvGrpSpPr>
              <p:cNvPr id="6157" name="Group 13"/>
              <p:cNvGrpSpPr>
                <a:grpSpLocks/>
              </p:cNvGrpSpPr>
              <p:nvPr/>
            </p:nvGrpSpPr>
            <p:grpSpPr bwMode="auto">
              <a:xfrm rot="-5474867">
                <a:off x="3216" y="1920"/>
                <a:ext cx="1776" cy="1536"/>
                <a:chOff x="1056" y="2640"/>
                <a:chExt cx="1776" cy="1536"/>
              </a:xfrm>
            </p:grpSpPr>
            <p:sp>
              <p:nvSpPr>
                <p:cNvPr id="6158" name="AutoShape 14"/>
                <p:cNvSpPr>
                  <a:spLocks noChangeArrowheads="1"/>
                </p:cNvSpPr>
                <p:nvPr/>
              </p:nvSpPr>
              <p:spPr bwMode="auto">
                <a:xfrm>
                  <a:off x="1204" y="2640"/>
                  <a:ext cx="1628" cy="1382"/>
                </a:xfrm>
                <a:prstGeom prst="rtTriangle">
                  <a:avLst/>
                </a:prstGeom>
                <a:solidFill>
                  <a:srgbClr val="99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59" name="Line 15"/>
                <p:cNvSpPr>
                  <a:spLocks noChangeShapeType="1"/>
                </p:cNvSpPr>
                <p:nvPr/>
              </p:nvSpPr>
              <p:spPr bwMode="auto">
                <a:xfrm>
                  <a:off x="1056" y="3331"/>
                  <a:ext cx="22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0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1681" y="4061"/>
                  <a:ext cx="2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61" name="Line 17"/>
                <p:cNvSpPr>
                  <a:spLocks noChangeShapeType="1"/>
                </p:cNvSpPr>
                <p:nvPr/>
              </p:nvSpPr>
              <p:spPr bwMode="auto">
                <a:xfrm rot="5400000">
                  <a:off x="1607" y="4061"/>
                  <a:ext cx="23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163" name="Arc 19"/>
              <p:cNvSpPr>
                <a:spLocks/>
              </p:cNvSpPr>
              <p:nvPr/>
            </p:nvSpPr>
            <p:spPr bwMode="auto">
              <a:xfrm>
                <a:off x="3456" y="3312"/>
                <a:ext cx="96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090"/>
                  <a:gd name="T2" fmla="*/ 18882 w 21600"/>
                  <a:gd name="T3" fmla="*/ 32090 h 32090"/>
                  <a:gd name="T4" fmla="*/ 0 w 21600"/>
                  <a:gd name="T5" fmla="*/ 21600 h 32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09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0"/>
                      <a:pt x="20664" y="28881"/>
                      <a:pt x="18881" y="32089"/>
                    </a:cubicBezTo>
                  </a:path>
                  <a:path w="21600" h="3209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0"/>
                      <a:pt x="20664" y="28881"/>
                      <a:pt x="18881" y="32089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99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Angle-Side-Angle (ASA) Congruence Postulate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If 2 angles and the included side of a triangle are congruent to 2 angles and the included side of another triangle, then the 2 triangles are congruent.</a:t>
            </a:r>
          </a:p>
        </p:txBody>
      </p:sp>
      <p:grpSp>
        <p:nvGrpSpPr>
          <p:cNvPr id="12304" name="Group 16"/>
          <p:cNvGrpSpPr>
            <a:grpSpLocks/>
          </p:cNvGrpSpPr>
          <p:nvPr/>
        </p:nvGrpSpPr>
        <p:grpSpPr bwMode="auto">
          <a:xfrm>
            <a:off x="1676400" y="4494213"/>
            <a:ext cx="5049838" cy="2363787"/>
            <a:chOff x="1056" y="2831"/>
            <a:chExt cx="3181" cy="1489"/>
          </a:xfrm>
        </p:grpSpPr>
        <p:grpSp>
          <p:nvGrpSpPr>
            <p:cNvPr id="12292" name="Group 4"/>
            <p:cNvGrpSpPr>
              <a:grpSpLocks/>
            </p:cNvGrpSpPr>
            <p:nvPr/>
          </p:nvGrpSpPr>
          <p:grpSpPr bwMode="auto">
            <a:xfrm>
              <a:off x="1056" y="2831"/>
              <a:ext cx="1213" cy="1489"/>
              <a:chOff x="860" y="2832"/>
              <a:chExt cx="1213" cy="1489"/>
            </a:xfrm>
          </p:grpSpPr>
          <p:sp>
            <p:nvSpPr>
              <p:cNvPr id="12293" name="AutoShape 5"/>
              <p:cNvSpPr>
                <a:spLocks noChangeArrowheads="1"/>
              </p:cNvSpPr>
              <p:nvPr/>
            </p:nvSpPr>
            <p:spPr bwMode="auto">
              <a:xfrm rot="-5474867">
                <a:off x="778" y="2914"/>
                <a:ext cx="1368" cy="1203"/>
              </a:xfrm>
              <a:prstGeom prst="rtTriangl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4" name="Line 6"/>
              <p:cNvSpPr>
                <a:spLocks noChangeShapeType="1"/>
              </p:cNvSpPr>
              <p:nvPr/>
            </p:nvSpPr>
            <p:spPr bwMode="auto">
              <a:xfrm rot="-5474867">
                <a:off x="1370" y="4231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5" name="Arc 7"/>
              <p:cNvSpPr>
                <a:spLocks/>
              </p:cNvSpPr>
              <p:nvPr/>
            </p:nvSpPr>
            <p:spPr bwMode="auto">
              <a:xfrm>
                <a:off x="965" y="4106"/>
                <a:ext cx="81" cy="11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090"/>
                  <a:gd name="T2" fmla="*/ 18882 w 21600"/>
                  <a:gd name="T3" fmla="*/ 32090 h 32090"/>
                  <a:gd name="T4" fmla="*/ 0 w 21600"/>
                  <a:gd name="T5" fmla="*/ 21600 h 32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09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0"/>
                      <a:pt x="20664" y="28881"/>
                      <a:pt x="18881" y="32089"/>
                    </a:cubicBezTo>
                  </a:path>
                  <a:path w="21600" h="3209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0"/>
                      <a:pt x="20664" y="28881"/>
                      <a:pt x="18881" y="3208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6" name="Arc 8"/>
              <p:cNvSpPr>
                <a:spLocks/>
              </p:cNvSpPr>
              <p:nvPr/>
            </p:nvSpPr>
            <p:spPr bwMode="auto">
              <a:xfrm flipH="1">
                <a:off x="1920" y="3984"/>
                <a:ext cx="144" cy="19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97" name="Arc 9"/>
              <p:cNvSpPr>
                <a:spLocks/>
              </p:cNvSpPr>
              <p:nvPr/>
            </p:nvSpPr>
            <p:spPr bwMode="auto">
              <a:xfrm flipH="1">
                <a:off x="1824" y="3887"/>
                <a:ext cx="249" cy="297"/>
              </a:xfrm>
              <a:custGeom>
                <a:avLst/>
                <a:gdLst>
                  <a:gd name="G0" fmla="+- 6442 0 0"/>
                  <a:gd name="G1" fmla="+- 21600 0 0"/>
                  <a:gd name="G2" fmla="+- 21600 0 0"/>
                  <a:gd name="T0" fmla="*/ 0 w 28042"/>
                  <a:gd name="T1" fmla="*/ 983 h 26698"/>
                  <a:gd name="T2" fmla="*/ 27432 w 28042"/>
                  <a:gd name="T3" fmla="*/ 26698 h 26698"/>
                  <a:gd name="T4" fmla="*/ 6442 w 28042"/>
                  <a:gd name="T5" fmla="*/ 21600 h 26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042" h="26698" fill="none" extrusionOk="0">
                    <a:moveTo>
                      <a:pt x="0" y="983"/>
                    </a:moveTo>
                    <a:cubicBezTo>
                      <a:pt x="2085" y="331"/>
                      <a:pt x="4257" y="-1"/>
                      <a:pt x="6442" y="0"/>
                    </a:cubicBezTo>
                    <a:cubicBezTo>
                      <a:pt x="18371" y="0"/>
                      <a:pt x="28042" y="9670"/>
                      <a:pt x="28042" y="21600"/>
                    </a:cubicBezTo>
                    <a:cubicBezTo>
                      <a:pt x="28042" y="23317"/>
                      <a:pt x="27837" y="25028"/>
                      <a:pt x="27431" y="26697"/>
                    </a:cubicBezTo>
                  </a:path>
                  <a:path w="28042" h="26698" stroke="0" extrusionOk="0">
                    <a:moveTo>
                      <a:pt x="0" y="983"/>
                    </a:moveTo>
                    <a:cubicBezTo>
                      <a:pt x="2085" y="331"/>
                      <a:pt x="4257" y="-1"/>
                      <a:pt x="6442" y="0"/>
                    </a:cubicBezTo>
                    <a:cubicBezTo>
                      <a:pt x="18371" y="0"/>
                      <a:pt x="28042" y="9670"/>
                      <a:pt x="28042" y="21600"/>
                    </a:cubicBezTo>
                    <a:cubicBezTo>
                      <a:pt x="28042" y="23317"/>
                      <a:pt x="27837" y="25028"/>
                      <a:pt x="27431" y="26697"/>
                    </a:cubicBezTo>
                    <a:lnTo>
                      <a:pt x="644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298" name="Group 10"/>
            <p:cNvGrpSpPr>
              <a:grpSpLocks/>
            </p:cNvGrpSpPr>
            <p:nvPr/>
          </p:nvGrpSpPr>
          <p:grpSpPr bwMode="auto">
            <a:xfrm>
              <a:off x="3024" y="2831"/>
              <a:ext cx="1213" cy="1489"/>
              <a:chOff x="860" y="2832"/>
              <a:chExt cx="1213" cy="1489"/>
            </a:xfrm>
          </p:grpSpPr>
          <p:sp>
            <p:nvSpPr>
              <p:cNvPr id="12299" name="AutoShape 11"/>
              <p:cNvSpPr>
                <a:spLocks noChangeArrowheads="1"/>
              </p:cNvSpPr>
              <p:nvPr/>
            </p:nvSpPr>
            <p:spPr bwMode="auto">
              <a:xfrm rot="-5474867">
                <a:off x="778" y="2914"/>
                <a:ext cx="1368" cy="1203"/>
              </a:xfrm>
              <a:prstGeom prst="rtTriangl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0" name="Line 12"/>
              <p:cNvSpPr>
                <a:spLocks noChangeShapeType="1"/>
              </p:cNvSpPr>
              <p:nvPr/>
            </p:nvSpPr>
            <p:spPr bwMode="auto">
              <a:xfrm rot="-5474867">
                <a:off x="1370" y="4231"/>
                <a:ext cx="18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1" name="Arc 13"/>
              <p:cNvSpPr>
                <a:spLocks/>
              </p:cNvSpPr>
              <p:nvPr/>
            </p:nvSpPr>
            <p:spPr bwMode="auto">
              <a:xfrm>
                <a:off x="965" y="4106"/>
                <a:ext cx="81" cy="11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2090"/>
                  <a:gd name="T2" fmla="*/ 18882 w 21600"/>
                  <a:gd name="T3" fmla="*/ 32090 h 32090"/>
                  <a:gd name="T4" fmla="*/ 0 w 21600"/>
                  <a:gd name="T5" fmla="*/ 21600 h 32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209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0"/>
                      <a:pt x="20664" y="28881"/>
                      <a:pt x="18881" y="32089"/>
                    </a:cubicBezTo>
                  </a:path>
                  <a:path w="21600" h="3209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270"/>
                      <a:pt x="20664" y="28881"/>
                      <a:pt x="18881" y="3208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2" name="Arc 14"/>
              <p:cNvSpPr>
                <a:spLocks/>
              </p:cNvSpPr>
              <p:nvPr/>
            </p:nvSpPr>
            <p:spPr bwMode="auto">
              <a:xfrm flipH="1">
                <a:off x="1920" y="3984"/>
                <a:ext cx="144" cy="19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3" name="Arc 15"/>
              <p:cNvSpPr>
                <a:spLocks/>
              </p:cNvSpPr>
              <p:nvPr/>
            </p:nvSpPr>
            <p:spPr bwMode="auto">
              <a:xfrm flipH="1">
                <a:off x="1824" y="3887"/>
                <a:ext cx="249" cy="297"/>
              </a:xfrm>
              <a:custGeom>
                <a:avLst/>
                <a:gdLst>
                  <a:gd name="G0" fmla="+- 6442 0 0"/>
                  <a:gd name="G1" fmla="+- 21600 0 0"/>
                  <a:gd name="G2" fmla="+- 21600 0 0"/>
                  <a:gd name="T0" fmla="*/ 0 w 28042"/>
                  <a:gd name="T1" fmla="*/ 983 h 26698"/>
                  <a:gd name="T2" fmla="*/ 27432 w 28042"/>
                  <a:gd name="T3" fmla="*/ 26698 h 26698"/>
                  <a:gd name="T4" fmla="*/ 6442 w 28042"/>
                  <a:gd name="T5" fmla="*/ 21600 h 26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042" h="26698" fill="none" extrusionOk="0">
                    <a:moveTo>
                      <a:pt x="0" y="983"/>
                    </a:moveTo>
                    <a:cubicBezTo>
                      <a:pt x="2085" y="331"/>
                      <a:pt x="4257" y="-1"/>
                      <a:pt x="6442" y="0"/>
                    </a:cubicBezTo>
                    <a:cubicBezTo>
                      <a:pt x="18371" y="0"/>
                      <a:pt x="28042" y="9670"/>
                      <a:pt x="28042" y="21600"/>
                    </a:cubicBezTo>
                    <a:cubicBezTo>
                      <a:pt x="28042" y="23317"/>
                      <a:pt x="27837" y="25028"/>
                      <a:pt x="27431" y="26697"/>
                    </a:cubicBezTo>
                  </a:path>
                  <a:path w="28042" h="26698" stroke="0" extrusionOk="0">
                    <a:moveTo>
                      <a:pt x="0" y="983"/>
                    </a:moveTo>
                    <a:cubicBezTo>
                      <a:pt x="2085" y="331"/>
                      <a:pt x="4257" y="-1"/>
                      <a:pt x="6442" y="0"/>
                    </a:cubicBezTo>
                    <a:cubicBezTo>
                      <a:pt x="18371" y="0"/>
                      <a:pt x="28042" y="9670"/>
                      <a:pt x="28042" y="21600"/>
                    </a:cubicBezTo>
                    <a:cubicBezTo>
                      <a:pt x="28042" y="23317"/>
                      <a:pt x="27837" y="25028"/>
                      <a:pt x="27431" y="26697"/>
                    </a:cubicBezTo>
                    <a:lnTo>
                      <a:pt x="644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 advAuto="3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Angle-Angle-Side (AAS) Congruence Postulate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If 2 angles and a nonincluded side of 1 triangle are congruent to 2 angles and the nonincluded side of another triangle, then the 2 triangles are congruent.  </a:t>
            </a:r>
          </a:p>
        </p:txBody>
      </p:sp>
      <p:grpSp>
        <p:nvGrpSpPr>
          <p:cNvPr id="14352" name="Group 16"/>
          <p:cNvGrpSpPr>
            <a:grpSpLocks/>
          </p:cNvGrpSpPr>
          <p:nvPr/>
        </p:nvGrpSpPr>
        <p:grpSpPr bwMode="auto">
          <a:xfrm>
            <a:off x="2667000" y="4572000"/>
            <a:ext cx="3962400" cy="2057400"/>
            <a:chOff x="1680" y="2880"/>
            <a:chExt cx="2496" cy="1296"/>
          </a:xfrm>
        </p:grpSpPr>
        <p:grpSp>
          <p:nvGrpSpPr>
            <p:cNvPr id="14340" name="Group 4"/>
            <p:cNvGrpSpPr>
              <a:grpSpLocks/>
            </p:cNvGrpSpPr>
            <p:nvPr/>
          </p:nvGrpSpPr>
          <p:grpSpPr bwMode="auto">
            <a:xfrm rot="5400000">
              <a:off x="1560" y="3000"/>
              <a:ext cx="1296" cy="1056"/>
              <a:chOff x="1344" y="1824"/>
              <a:chExt cx="1776" cy="1392"/>
            </a:xfrm>
          </p:grpSpPr>
          <p:sp>
            <p:nvSpPr>
              <p:cNvPr id="14341" name="AutoShape 5"/>
              <p:cNvSpPr>
                <a:spLocks noChangeArrowheads="1"/>
              </p:cNvSpPr>
              <p:nvPr/>
            </p:nvSpPr>
            <p:spPr bwMode="auto">
              <a:xfrm>
                <a:off x="1492" y="1824"/>
                <a:ext cx="1628" cy="1382"/>
              </a:xfrm>
              <a:prstGeom prst="rtTriangl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2" name="Line 6"/>
              <p:cNvSpPr>
                <a:spLocks noChangeShapeType="1"/>
              </p:cNvSpPr>
              <p:nvPr/>
            </p:nvSpPr>
            <p:spPr bwMode="auto">
              <a:xfrm>
                <a:off x="1344" y="2515"/>
                <a:ext cx="2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Arc 7"/>
              <p:cNvSpPr>
                <a:spLocks/>
              </p:cNvSpPr>
              <p:nvPr/>
            </p:nvSpPr>
            <p:spPr bwMode="auto">
              <a:xfrm>
                <a:off x="1488" y="3024"/>
                <a:ext cx="192" cy="17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9184"/>
                  <a:gd name="T2" fmla="*/ 20225 w 21600"/>
                  <a:gd name="T3" fmla="*/ 29184 h 29184"/>
                  <a:gd name="T4" fmla="*/ 0 w 21600"/>
                  <a:gd name="T5" fmla="*/ 21600 h 29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91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189"/>
                      <a:pt x="21134" y="26758"/>
                      <a:pt x="20224" y="29183"/>
                    </a:cubicBezTo>
                  </a:path>
                  <a:path w="21600" h="291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189"/>
                      <a:pt x="21134" y="26758"/>
                      <a:pt x="20224" y="291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4" name="Arc 8"/>
              <p:cNvSpPr>
                <a:spLocks/>
              </p:cNvSpPr>
              <p:nvPr/>
            </p:nvSpPr>
            <p:spPr bwMode="auto">
              <a:xfrm flipH="1">
                <a:off x="2736" y="2976"/>
                <a:ext cx="9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5" name="Arc 9"/>
              <p:cNvSpPr>
                <a:spLocks/>
              </p:cNvSpPr>
              <p:nvPr/>
            </p:nvSpPr>
            <p:spPr bwMode="auto">
              <a:xfrm>
                <a:off x="1488" y="2976"/>
                <a:ext cx="240" cy="21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4279"/>
                  <a:gd name="T2" fmla="*/ 21433 w 21600"/>
                  <a:gd name="T3" fmla="*/ 24279 h 24279"/>
                  <a:gd name="T4" fmla="*/ 0 w 21600"/>
                  <a:gd name="T5" fmla="*/ 21600 h 24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27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495"/>
                      <a:pt x="21544" y="23390"/>
                      <a:pt x="21433" y="24279"/>
                    </a:cubicBezTo>
                  </a:path>
                  <a:path w="21600" h="2427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495"/>
                      <a:pt x="21544" y="23390"/>
                      <a:pt x="21433" y="242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4346" name="Group 10"/>
            <p:cNvGrpSpPr>
              <a:grpSpLocks/>
            </p:cNvGrpSpPr>
            <p:nvPr/>
          </p:nvGrpSpPr>
          <p:grpSpPr bwMode="auto">
            <a:xfrm>
              <a:off x="3024" y="2928"/>
              <a:ext cx="1152" cy="1152"/>
              <a:chOff x="1344" y="1824"/>
              <a:chExt cx="1776" cy="1392"/>
            </a:xfrm>
          </p:grpSpPr>
          <p:sp>
            <p:nvSpPr>
              <p:cNvPr id="14347" name="AutoShape 11"/>
              <p:cNvSpPr>
                <a:spLocks noChangeArrowheads="1"/>
              </p:cNvSpPr>
              <p:nvPr/>
            </p:nvSpPr>
            <p:spPr bwMode="auto">
              <a:xfrm>
                <a:off x="1492" y="1824"/>
                <a:ext cx="1628" cy="1382"/>
              </a:xfrm>
              <a:prstGeom prst="rtTriangl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48" name="Line 12"/>
              <p:cNvSpPr>
                <a:spLocks noChangeShapeType="1"/>
              </p:cNvSpPr>
              <p:nvPr/>
            </p:nvSpPr>
            <p:spPr bwMode="auto">
              <a:xfrm>
                <a:off x="1344" y="2515"/>
                <a:ext cx="2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9" name="Arc 13"/>
              <p:cNvSpPr>
                <a:spLocks/>
              </p:cNvSpPr>
              <p:nvPr/>
            </p:nvSpPr>
            <p:spPr bwMode="auto">
              <a:xfrm>
                <a:off x="1488" y="3024"/>
                <a:ext cx="192" cy="17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9184"/>
                  <a:gd name="T2" fmla="*/ 20225 w 21600"/>
                  <a:gd name="T3" fmla="*/ 29184 h 29184"/>
                  <a:gd name="T4" fmla="*/ 0 w 21600"/>
                  <a:gd name="T5" fmla="*/ 21600 h 29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91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189"/>
                      <a:pt x="21134" y="26758"/>
                      <a:pt x="20224" y="29183"/>
                    </a:cubicBezTo>
                  </a:path>
                  <a:path w="21600" h="291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189"/>
                      <a:pt x="21134" y="26758"/>
                      <a:pt x="20224" y="291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0" name="Arc 14"/>
              <p:cNvSpPr>
                <a:spLocks/>
              </p:cNvSpPr>
              <p:nvPr/>
            </p:nvSpPr>
            <p:spPr bwMode="auto">
              <a:xfrm flipH="1">
                <a:off x="2736" y="2976"/>
                <a:ext cx="9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351" name="Arc 15"/>
              <p:cNvSpPr>
                <a:spLocks/>
              </p:cNvSpPr>
              <p:nvPr/>
            </p:nvSpPr>
            <p:spPr bwMode="auto">
              <a:xfrm>
                <a:off x="1488" y="2976"/>
                <a:ext cx="240" cy="21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4279"/>
                  <a:gd name="T2" fmla="*/ 21433 w 21600"/>
                  <a:gd name="T3" fmla="*/ 24279 h 24279"/>
                  <a:gd name="T4" fmla="*/ 0 w 21600"/>
                  <a:gd name="T5" fmla="*/ 21600 h 24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27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495"/>
                      <a:pt x="21544" y="23390"/>
                      <a:pt x="21433" y="24279"/>
                    </a:cubicBezTo>
                  </a:path>
                  <a:path w="21600" h="2427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495"/>
                      <a:pt x="21544" y="23390"/>
                      <a:pt x="21433" y="242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 advAuto="3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the following congruent?</a:t>
            </a:r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2743200" y="2971800"/>
            <a:ext cx="3505200" cy="2895600"/>
            <a:chOff x="1728" y="1872"/>
            <a:chExt cx="2208" cy="1824"/>
          </a:xfrm>
        </p:grpSpPr>
        <p:sp>
          <p:nvSpPr>
            <p:cNvPr id="13317" name="AutoShape 5"/>
            <p:cNvSpPr>
              <a:spLocks noChangeArrowheads="1"/>
            </p:cNvSpPr>
            <p:nvPr/>
          </p:nvSpPr>
          <p:spPr bwMode="auto">
            <a:xfrm>
              <a:off x="1728" y="1872"/>
              <a:ext cx="2208" cy="1824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8" name="Line 6"/>
            <p:cNvSpPr>
              <a:spLocks noChangeShapeType="1"/>
            </p:cNvSpPr>
            <p:nvPr/>
          </p:nvSpPr>
          <p:spPr bwMode="auto">
            <a:xfrm>
              <a:off x="2832" y="1872"/>
              <a:ext cx="0" cy="18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319" name="Arc 7"/>
            <p:cNvSpPr>
              <a:spLocks/>
            </p:cNvSpPr>
            <p:nvPr/>
          </p:nvSpPr>
          <p:spPr bwMode="auto">
            <a:xfrm>
              <a:off x="1824" y="3552"/>
              <a:ext cx="96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auto">
            <a:xfrm>
              <a:off x="2688" y="3552"/>
              <a:ext cx="144" cy="1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1" name="Arc 9"/>
            <p:cNvSpPr>
              <a:spLocks/>
            </p:cNvSpPr>
            <p:nvPr/>
          </p:nvSpPr>
          <p:spPr bwMode="auto">
            <a:xfrm rot="13501250">
              <a:off x="3792" y="3552"/>
              <a:ext cx="96" cy="1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 the following congruent?</a:t>
            </a:r>
          </a:p>
        </p:txBody>
      </p:sp>
      <p:grpSp>
        <p:nvGrpSpPr>
          <p:cNvPr id="15375" name="Group 15"/>
          <p:cNvGrpSpPr>
            <a:grpSpLocks/>
          </p:cNvGrpSpPr>
          <p:nvPr/>
        </p:nvGrpSpPr>
        <p:grpSpPr bwMode="auto">
          <a:xfrm>
            <a:off x="2133600" y="2697163"/>
            <a:ext cx="6127750" cy="2584450"/>
            <a:chOff x="1344" y="1699"/>
            <a:chExt cx="3860" cy="1628"/>
          </a:xfrm>
        </p:grpSpPr>
        <p:grpSp>
          <p:nvGrpSpPr>
            <p:cNvPr id="15363" name="Group 3"/>
            <p:cNvGrpSpPr>
              <a:grpSpLocks/>
            </p:cNvGrpSpPr>
            <p:nvPr/>
          </p:nvGrpSpPr>
          <p:grpSpPr bwMode="auto">
            <a:xfrm>
              <a:off x="1344" y="1824"/>
              <a:ext cx="1776" cy="1392"/>
              <a:chOff x="1344" y="1824"/>
              <a:chExt cx="1776" cy="1392"/>
            </a:xfrm>
          </p:grpSpPr>
          <p:sp>
            <p:nvSpPr>
              <p:cNvPr id="15364" name="AutoShape 4"/>
              <p:cNvSpPr>
                <a:spLocks noChangeArrowheads="1"/>
              </p:cNvSpPr>
              <p:nvPr/>
            </p:nvSpPr>
            <p:spPr bwMode="auto">
              <a:xfrm>
                <a:off x="1492" y="1824"/>
                <a:ext cx="1628" cy="1382"/>
              </a:xfrm>
              <a:prstGeom prst="rtTriangl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5" name="Line 5"/>
              <p:cNvSpPr>
                <a:spLocks noChangeShapeType="1"/>
              </p:cNvSpPr>
              <p:nvPr/>
            </p:nvSpPr>
            <p:spPr bwMode="auto">
              <a:xfrm>
                <a:off x="1344" y="2515"/>
                <a:ext cx="2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6" name="Arc 6"/>
              <p:cNvSpPr>
                <a:spLocks/>
              </p:cNvSpPr>
              <p:nvPr/>
            </p:nvSpPr>
            <p:spPr bwMode="auto">
              <a:xfrm>
                <a:off x="1488" y="3024"/>
                <a:ext cx="192" cy="17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9184"/>
                  <a:gd name="T2" fmla="*/ 20225 w 21600"/>
                  <a:gd name="T3" fmla="*/ 29184 h 29184"/>
                  <a:gd name="T4" fmla="*/ 0 w 21600"/>
                  <a:gd name="T5" fmla="*/ 21600 h 29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91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189"/>
                      <a:pt x="21134" y="26758"/>
                      <a:pt x="20224" y="29183"/>
                    </a:cubicBezTo>
                  </a:path>
                  <a:path w="21600" h="291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189"/>
                      <a:pt x="21134" y="26758"/>
                      <a:pt x="20224" y="291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7" name="Arc 7"/>
              <p:cNvSpPr>
                <a:spLocks/>
              </p:cNvSpPr>
              <p:nvPr/>
            </p:nvSpPr>
            <p:spPr bwMode="auto">
              <a:xfrm flipH="1">
                <a:off x="2736" y="2976"/>
                <a:ext cx="9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8" name="Arc 8"/>
              <p:cNvSpPr>
                <a:spLocks/>
              </p:cNvSpPr>
              <p:nvPr/>
            </p:nvSpPr>
            <p:spPr bwMode="auto">
              <a:xfrm>
                <a:off x="1488" y="2976"/>
                <a:ext cx="240" cy="21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4279"/>
                  <a:gd name="T2" fmla="*/ 21433 w 21600"/>
                  <a:gd name="T3" fmla="*/ 24279 h 24279"/>
                  <a:gd name="T4" fmla="*/ 0 w 21600"/>
                  <a:gd name="T5" fmla="*/ 21600 h 24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27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495"/>
                      <a:pt x="21544" y="23390"/>
                      <a:pt x="21433" y="24279"/>
                    </a:cubicBezTo>
                  </a:path>
                  <a:path w="21600" h="2427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495"/>
                      <a:pt x="21544" y="23390"/>
                      <a:pt x="21433" y="242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5369" name="Group 9"/>
            <p:cNvGrpSpPr>
              <a:grpSpLocks/>
            </p:cNvGrpSpPr>
            <p:nvPr/>
          </p:nvGrpSpPr>
          <p:grpSpPr bwMode="auto">
            <a:xfrm>
              <a:off x="3506" y="1699"/>
              <a:ext cx="1698" cy="1628"/>
              <a:chOff x="3506" y="1699"/>
              <a:chExt cx="1698" cy="1628"/>
            </a:xfrm>
          </p:grpSpPr>
          <p:sp>
            <p:nvSpPr>
              <p:cNvPr id="15370" name="AutoShape 10"/>
              <p:cNvSpPr>
                <a:spLocks noChangeArrowheads="1"/>
              </p:cNvSpPr>
              <p:nvPr/>
            </p:nvSpPr>
            <p:spPr bwMode="auto">
              <a:xfrm rot="13878103">
                <a:off x="3383" y="1822"/>
                <a:ext cx="1628" cy="1382"/>
              </a:xfrm>
              <a:prstGeom prst="rtTriangle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1" name="Arc 11"/>
              <p:cNvSpPr>
                <a:spLocks/>
              </p:cNvSpPr>
              <p:nvPr/>
            </p:nvSpPr>
            <p:spPr bwMode="auto">
              <a:xfrm rot="13878103">
                <a:off x="5019" y="2613"/>
                <a:ext cx="192" cy="17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9184"/>
                  <a:gd name="T2" fmla="*/ 20225 w 21600"/>
                  <a:gd name="T3" fmla="*/ 29184 h 29184"/>
                  <a:gd name="T4" fmla="*/ 0 w 21600"/>
                  <a:gd name="T5" fmla="*/ 21600 h 29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918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189"/>
                      <a:pt x="21134" y="26758"/>
                      <a:pt x="20224" y="29183"/>
                    </a:cubicBezTo>
                  </a:path>
                  <a:path w="21600" h="2918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4189"/>
                      <a:pt x="21134" y="26758"/>
                      <a:pt x="20224" y="2918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2" name="Arc 12"/>
              <p:cNvSpPr>
                <a:spLocks/>
              </p:cNvSpPr>
              <p:nvPr/>
            </p:nvSpPr>
            <p:spPr bwMode="auto">
              <a:xfrm rot="13878103" flipH="1">
                <a:off x="4304" y="1657"/>
                <a:ext cx="96" cy="24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3" name="Arc 13"/>
              <p:cNvSpPr>
                <a:spLocks/>
              </p:cNvSpPr>
              <p:nvPr/>
            </p:nvSpPr>
            <p:spPr bwMode="auto">
              <a:xfrm rot="13878103">
                <a:off x="4958" y="2594"/>
                <a:ext cx="240" cy="21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4279"/>
                  <a:gd name="T2" fmla="*/ 21433 w 21600"/>
                  <a:gd name="T3" fmla="*/ 24279 h 24279"/>
                  <a:gd name="T4" fmla="*/ 0 w 21600"/>
                  <a:gd name="T5" fmla="*/ 21600 h 242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4279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495"/>
                      <a:pt x="21544" y="23390"/>
                      <a:pt x="21433" y="24279"/>
                    </a:cubicBezTo>
                  </a:path>
                  <a:path w="21600" h="24279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2495"/>
                      <a:pt x="21544" y="23390"/>
                      <a:pt x="21433" y="2427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4" name="Line 14"/>
              <p:cNvSpPr>
                <a:spLocks noChangeShapeType="1"/>
              </p:cNvSpPr>
              <p:nvPr/>
            </p:nvSpPr>
            <p:spPr bwMode="auto">
              <a:xfrm flipV="1">
                <a:off x="4704" y="2064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548</TotalTime>
  <Words>240</Words>
  <Application>Microsoft Office PowerPoint</Application>
  <PresentationFormat>On-screen Show (4:3)</PresentationFormat>
  <Paragraphs>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Times New Roman</vt:lpstr>
      <vt:lpstr>Arial Black</vt:lpstr>
      <vt:lpstr>High Voltage</vt:lpstr>
      <vt:lpstr>Proving Triangles are Congruent</vt:lpstr>
      <vt:lpstr>Side-Side-Side (SSS) Congruence Postulate</vt:lpstr>
      <vt:lpstr>Are the following congruent?</vt:lpstr>
      <vt:lpstr>Side-Angle-Side (SAS) Congruence Postulate</vt:lpstr>
      <vt:lpstr>Are the following congruent?</vt:lpstr>
      <vt:lpstr>Angle-Side-Angle (ASA) Congruence Postulate</vt:lpstr>
      <vt:lpstr>Angle-Angle-Side (AAS) Congruence Postulate</vt:lpstr>
      <vt:lpstr>Are the following congruent?</vt:lpstr>
      <vt:lpstr>Are the following congruent?</vt:lpstr>
      <vt:lpstr>Hypotenuse Leg (HL)</vt:lpstr>
      <vt:lpstr>One type that doesn’t work.</vt:lpstr>
      <vt:lpstr>Slide 12</vt:lpstr>
      <vt:lpstr>The second type that doesn’t work.</vt:lpstr>
      <vt:lpstr>Slide 14</vt:lpstr>
      <vt:lpstr>Are the following congruent?</vt:lpstr>
      <vt:lpstr>Slide 16</vt:lpstr>
      <vt:lpstr>Are the following congruent?</vt:lpstr>
      <vt:lpstr>Are the following congruent?</vt:lpstr>
    </vt:vector>
  </TitlesOfParts>
  <Company>Fairfax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Proving Triangles are Congruent</dc:title>
  <dc:creator>Fairfax County Public Schools</dc:creator>
  <cp:lastModifiedBy>hallen</cp:lastModifiedBy>
  <cp:revision>21</cp:revision>
  <dcterms:created xsi:type="dcterms:W3CDTF">2001-11-07T14:56:54Z</dcterms:created>
  <dcterms:modified xsi:type="dcterms:W3CDTF">2012-02-21T14:59:49Z</dcterms:modified>
</cp:coreProperties>
</file>