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61" r:id="rId3"/>
    <p:sldId id="262" r:id="rId4"/>
    <p:sldId id="269" r:id="rId5"/>
    <p:sldId id="268" r:id="rId6"/>
    <p:sldId id="263" r:id="rId7"/>
    <p:sldId id="264" r:id="rId8"/>
    <p:sldId id="265" r:id="rId9"/>
    <p:sldId id="266" r:id="rId10"/>
    <p:sldId id="272" r:id="rId11"/>
    <p:sldId id="273" r:id="rId12"/>
    <p:sldId id="257" r:id="rId13"/>
    <p:sldId id="267" r:id="rId14"/>
    <p:sldId id="274" r:id="rId15"/>
    <p:sldId id="275" r:id="rId16"/>
    <p:sldId id="258" r:id="rId17"/>
    <p:sldId id="271" r:id="rId18"/>
    <p:sldId id="270"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4.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5" Type="http://schemas.openxmlformats.org/officeDocument/2006/relationships/image" Target="../media/image15.emf"/><Relationship Id="rId4"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383486-BC35-4F87-9F2D-EA93A2F900C9}" type="datetimeFigureOut">
              <a:rPr lang="en-US" smtClean="0"/>
              <a:pPr/>
              <a:t>10/30/2015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E42053-69DC-4CD0-AC13-5862CD615AAD}" type="slidenum">
              <a:rPr lang="en-US" smtClean="0"/>
              <a:pPr/>
              <a:t>‹#›</a:t>
            </a:fld>
            <a:endParaRPr lang="en-US"/>
          </a:p>
        </p:txBody>
      </p:sp>
    </p:spTree>
    <p:extLst>
      <p:ext uri="{BB962C8B-B14F-4D97-AF65-F5344CB8AC3E}">
        <p14:creationId xmlns:p14="http://schemas.microsoft.com/office/powerpoint/2010/main" val="2289864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017B9-A47B-4631-B03D-C13C22AD6648}" type="datetimeFigureOut">
              <a:rPr lang="en-US" smtClean="0"/>
              <a:t>10/30/2015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2BC91-AE01-40EA-8778-BDDF9E41CB6E}" type="slidenum">
              <a:rPr lang="en-US" smtClean="0"/>
              <a:t>‹#›</a:t>
            </a:fld>
            <a:endParaRPr lang="en-US"/>
          </a:p>
        </p:txBody>
      </p:sp>
    </p:spTree>
    <p:extLst>
      <p:ext uri="{BB962C8B-B14F-4D97-AF65-F5344CB8AC3E}">
        <p14:creationId xmlns:p14="http://schemas.microsoft.com/office/powerpoint/2010/main" val="2584537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B71447A-5086-40DC-8CB7-4F2165C3BD87}"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181619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72AFC5C-A91A-44B9-AC98-4C69224A1854}"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29845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F8748A8-B9C2-4AAC-B73C-8AFC2B752964}"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420312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0A3C7BA-C4EF-4D45-BB5A-BE12F390379F}"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1016957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What is the probability that the average maintenance</a:t>
            </a:r>
            <a:r>
              <a:rPr lang="en-US" baseline="0" dirty="0" smtClean="0"/>
              <a:t> time x bar for 70 units will exceed 1.1 hours? Not normal but passes CLT.  1-.7967 =.2033  There is a 20% chance that the techs will NOT complete there work in the budget time.  You will have decide if to take the risk or budget more time.</a:t>
            </a:r>
            <a:endParaRPr lang="en-US" dirty="0"/>
          </a:p>
        </p:txBody>
      </p:sp>
      <p:sp>
        <p:nvSpPr>
          <p:cNvPr id="4" name="Slide Number Placeholder 3"/>
          <p:cNvSpPr>
            <a:spLocks noGrp="1"/>
          </p:cNvSpPr>
          <p:nvPr>
            <p:ph type="sldNum" sz="quarter" idx="10"/>
          </p:nvPr>
        </p:nvSpPr>
        <p:spPr/>
        <p:txBody>
          <a:bodyPr/>
          <a:lstStyle/>
          <a:p>
            <a:fld id="{8A12BC91-AE01-40EA-8778-BDDF9E41CB6E}" type="slidenum">
              <a:rPr lang="en-US" smtClean="0"/>
              <a:t>20</a:t>
            </a:fld>
            <a:endParaRPr lang="en-US"/>
          </a:p>
        </p:txBody>
      </p:sp>
    </p:spTree>
    <p:extLst>
      <p:ext uri="{BB962C8B-B14F-4D97-AF65-F5344CB8AC3E}">
        <p14:creationId xmlns:p14="http://schemas.microsoft.com/office/powerpoint/2010/main" val="2548864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B708A2-9550-4B27-B37D-648A6D4CF7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708A2-9550-4B27-B37D-648A6D4CF7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708A2-9550-4B27-B37D-648A6D4CF7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BF091F-37FD-45B9-A323-01252770E4F5}"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B708A2-9550-4B27-B37D-648A6D4CF7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BF091F-37FD-45B9-A323-01252770E4F5}" type="datetimeFigureOut">
              <a:rPr lang="en-US" smtClean="0"/>
              <a:pPr/>
              <a:t>10/30/2015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B708A2-9550-4B27-B37D-648A6D4CF7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5.emf"/><Relationship Id="rId3" Type="http://schemas.openxmlformats.org/officeDocument/2006/relationships/notesSlide" Target="../notesSlides/notesSlide1.xml"/><Relationship Id="rId7" Type="http://schemas.openxmlformats.org/officeDocument/2006/relationships/image" Target="../media/image12.e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14.emf"/><Relationship Id="rId5" Type="http://schemas.openxmlformats.org/officeDocument/2006/relationships/image" Target="../media/image11.e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3.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xml"/><Relationship Id="rId7"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9.bin"/><Relationship Id="rId5" Type="http://schemas.openxmlformats.org/officeDocument/2006/relationships/image" Target="../media/image16.emf"/><Relationship Id="rId4" Type="http://schemas.openxmlformats.org/officeDocument/2006/relationships/oleObject" Target="../embeddings/oleObject18.bin"/><Relationship Id="rId9" Type="http://schemas.openxmlformats.org/officeDocument/2006/relationships/image" Target="../media/image18.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0.e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1.e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5.bin"/><Relationship Id="rId3" Type="http://schemas.openxmlformats.org/officeDocument/2006/relationships/image" Target="../media/image8.jpeg"/><Relationship Id="rId7" Type="http://schemas.openxmlformats.org/officeDocument/2006/relationships/oleObject" Target="../embeddings/oleObject2.bin"/><Relationship Id="rId12"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wmf"/><Relationship Id="rId4" Type="http://schemas.openxmlformats.org/officeDocument/2006/relationships/image" Target="../media/image9.wmf"/><Relationship Id="rId9" Type="http://schemas.openxmlformats.org/officeDocument/2006/relationships/oleObject" Target="../embeddings/oleObject3.bin"/><Relationship Id="rId1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6.wmf"/><Relationship Id="rId4" Type="http://schemas.openxmlformats.org/officeDocument/2006/relationships/image" Target="../media/image2.wmf"/><Relationship Id="rId9" Type="http://schemas.openxmlformats.org/officeDocument/2006/relationships/oleObject" Target="../embeddings/oleObject10.bin"/><Relationship Id="rId1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a:t>
            </a:r>
            <a:br>
              <a:rPr lang="en-US" dirty="0" smtClean="0"/>
            </a:br>
            <a:r>
              <a:rPr lang="en-US" dirty="0" smtClean="0"/>
              <a:t>Sample means</a:t>
            </a:r>
            <a:endParaRPr lang="en-US" dirty="0"/>
          </a:p>
        </p:txBody>
      </p:sp>
      <p:sp>
        <p:nvSpPr>
          <p:cNvPr id="3" name="Subtitle 2"/>
          <p:cNvSpPr>
            <a:spLocks noGrp="1"/>
          </p:cNvSpPr>
          <p:nvPr>
            <p:ph type="subTitle" idx="1"/>
          </p:nvPr>
        </p:nvSpPr>
        <p:spPr/>
        <p:txBody>
          <a:bodyPr/>
          <a:lstStyle/>
          <a:p>
            <a:r>
              <a:rPr lang="en-US" dirty="0" smtClean="0"/>
              <a:t>EQ: How are sample means distributed?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ertical Title 1"/>
          <p:cNvSpPr>
            <a:spLocks noGrp="1"/>
          </p:cNvSpPr>
          <p:nvPr>
            <p:ph type="title"/>
          </p:nvPr>
        </p:nvSpPr>
        <p:spPr bwMode="auto">
          <a:xfrm>
            <a:off x="457200" y="274638"/>
            <a:ext cx="8229600" cy="469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smtClean="0">
                <a:latin typeface="Helvetica Neue Light" charset="0"/>
              </a:rPr>
              <a:t>The Sampling Distribution of </a:t>
            </a:r>
          </a:p>
        </p:txBody>
      </p:sp>
      <p:sp>
        <p:nvSpPr>
          <p:cNvPr id="17411" name="Vertical Text Placeholder 2"/>
          <p:cNvSpPr>
            <a:spLocks noGrp="1"/>
          </p:cNvSpPr>
          <p:nvPr>
            <p:ph idx="1"/>
          </p:nvPr>
        </p:nvSpPr>
        <p:spPr>
          <a:xfrm>
            <a:off x="509588" y="860425"/>
            <a:ext cx="8229600" cy="836613"/>
          </a:xfrm>
        </p:spPr>
        <p:txBody>
          <a:bodyPr>
            <a:normAutofit fontScale="92500" lnSpcReduction="20000"/>
          </a:bodyPr>
          <a:lstStyle/>
          <a:p>
            <a:pPr marL="3175" lvl="1" indent="0" eaLnBrk="1" hangingPunct="1">
              <a:buFont typeface="Arial" panose="020B0604020202020204" pitchFamily="34" charset="0"/>
              <a:buNone/>
            </a:pPr>
            <a:r>
              <a:rPr lang="en-US" altLang="en-US" sz="2000" smtClean="0">
                <a:solidFill>
                  <a:srgbClr val="000000"/>
                </a:solidFill>
                <a:latin typeface="Helvetica Neue" charset="0"/>
                <a:cs typeface="Helvetica Neue" charset="0"/>
              </a:rPr>
              <a:t>When we choose many SRSs from a population, the sampling distribution of the sample mean is centered at the population mean µ and is less spread out than the population distribution. Here are the facts.</a:t>
            </a:r>
          </a:p>
        </p:txBody>
      </p:sp>
      <p:sp>
        <p:nvSpPr>
          <p:cNvPr id="17" name="TextBox 16"/>
          <p:cNvSpPr txBox="1"/>
          <p:nvPr/>
        </p:nvSpPr>
        <p:spPr>
          <a:xfrm>
            <a:off x="584200" y="2209800"/>
            <a:ext cx="7789863" cy="369888"/>
          </a:xfrm>
          <a:prstGeom prst="rect">
            <a:avLst/>
          </a:prstGeom>
          <a:solidFill>
            <a:srgbClr val="1C2861"/>
          </a:solidFill>
          <a:ln>
            <a:noFill/>
          </a:ln>
        </p:spPr>
        <p:style>
          <a:lnRef idx="2">
            <a:schemeClr val="accent4"/>
          </a:lnRef>
          <a:fillRef idx="1">
            <a:schemeClr val="lt1"/>
          </a:fillRef>
          <a:effectRef idx="0">
            <a:schemeClr val="accent4"/>
          </a:effectRef>
          <a:fontRef idx="minor">
            <a:schemeClr val="dk1"/>
          </a:fontRef>
        </p:style>
        <p:txBody>
          <a:bodyPr>
            <a:spAutoFit/>
          </a:bodyPr>
          <a:lstStyle/>
          <a:p>
            <a:pPr eaLnBrk="1" fontAlgn="auto" hangingPunct="1">
              <a:spcBef>
                <a:spcPts val="0"/>
              </a:spcBef>
              <a:spcAft>
                <a:spcPts val="0"/>
              </a:spcAft>
              <a:defRPr/>
            </a:pPr>
            <a:r>
              <a:rPr lang="en-US" b="1" dirty="0">
                <a:solidFill>
                  <a:schemeClr val="bg1"/>
                </a:solidFill>
              </a:rPr>
              <a:t>Sampling Distribution of a Sample Mean</a:t>
            </a:r>
          </a:p>
        </p:txBody>
      </p:sp>
      <p:sp>
        <p:nvSpPr>
          <p:cNvPr id="18" name="TextBox 17"/>
          <p:cNvSpPr txBox="1"/>
          <p:nvPr/>
        </p:nvSpPr>
        <p:spPr bwMode="auto">
          <a:xfrm>
            <a:off x="584200" y="2579688"/>
            <a:ext cx="7953375" cy="2801937"/>
          </a:xfrm>
          <a:prstGeom prst="rect">
            <a:avLst/>
          </a:prstGeom>
          <a:solidFill>
            <a:srgbClr val="FAEDB8"/>
          </a:solidFill>
          <a:ln>
            <a:noFill/>
          </a:ln>
          <a:effectLst/>
        </p:spPr>
        <p:style>
          <a:lnRef idx="1">
            <a:schemeClr val="accent5"/>
          </a:lnRef>
          <a:fillRef idx="2">
            <a:schemeClr val="accent5"/>
          </a:fillRef>
          <a:effectRef idx="1">
            <a:schemeClr val="accent5"/>
          </a:effectRef>
          <a:fontRef idx="minor">
            <a:schemeClr val="dk1"/>
          </a:fontRef>
        </p:style>
        <p:txBody>
          <a:bodyPr>
            <a:spAutoFit/>
          </a:bodyPr>
          <a:lstStyle>
            <a:lvl1pPr marL="342900" indent="-3429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1pPr>
            <a:lvl2pPr marL="742950" indent="-28575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2pPr>
            <a:lvl3pPr marL="11430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3pPr>
            <a:lvl4pPr marL="16002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4pPr>
            <a:lvl5pPr marL="20574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5pPr>
            <a:lvl6pPr marL="25146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6pPr>
            <a:lvl7pPr marL="29718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7pPr>
            <a:lvl8pPr marL="34290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8pPr>
            <a:lvl9pPr marL="38862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9pPr>
          </a:lstStyle>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endParaRPr lang="en-US" altLang="en-US" sz="1600">
              <a:solidFill>
                <a:srgbClr val="000000"/>
              </a:solidFill>
            </a:endParaRPr>
          </a:p>
          <a:p>
            <a:pPr eaLnBrk="1" hangingPunct="1">
              <a:spcBef>
                <a:spcPct val="0"/>
              </a:spcBef>
              <a:spcAft>
                <a:spcPts val="1200"/>
              </a:spcAft>
              <a:buFontTx/>
              <a:buNone/>
            </a:pPr>
            <a:r>
              <a:rPr lang="en-US" altLang="en-US" sz="2000">
                <a:solidFill>
                  <a:srgbClr val="000000"/>
                </a:solidFill>
              </a:rPr>
              <a:t>as long as the </a:t>
            </a:r>
            <a:r>
              <a:rPr lang="en-US" altLang="en-US" sz="2000" i="1">
                <a:solidFill>
                  <a:srgbClr val="000000"/>
                </a:solidFill>
              </a:rPr>
              <a:t>10% condition </a:t>
            </a:r>
            <a:r>
              <a:rPr lang="en-US" altLang="en-US" sz="2000">
                <a:solidFill>
                  <a:srgbClr val="000000"/>
                </a:solidFill>
              </a:rPr>
              <a:t>is satisfied: </a:t>
            </a:r>
            <a:r>
              <a:rPr lang="en-US" altLang="en-US" sz="2000" i="1">
                <a:solidFill>
                  <a:srgbClr val="000000"/>
                </a:solidFill>
              </a:rPr>
              <a:t>n</a:t>
            </a:r>
            <a:r>
              <a:rPr lang="en-US" altLang="en-US" sz="2000">
                <a:solidFill>
                  <a:srgbClr val="000000"/>
                </a:solidFill>
              </a:rPr>
              <a:t> ≤ (1/10)</a:t>
            </a:r>
            <a:r>
              <a:rPr lang="en-US" altLang="en-US" sz="2000" i="1">
                <a:solidFill>
                  <a:srgbClr val="000000"/>
                </a:solidFill>
              </a:rPr>
              <a:t>N</a:t>
            </a:r>
            <a:r>
              <a:rPr lang="en-US" altLang="en-US" sz="2000">
                <a:solidFill>
                  <a:srgbClr val="000000"/>
                </a:solidFill>
              </a:rPr>
              <a:t>.</a:t>
            </a:r>
          </a:p>
        </p:txBody>
      </p:sp>
      <p:graphicFrame>
        <p:nvGraphicFramePr>
          <p:cNvPr id="17414" name="Object 3"/>
          <p:cNvGraphicFramePr>
            <a:graphicFrameLocks noChangeAspect="1"/>
          </p:cNvGraphicFramePr>
          <p:nvPr/>
        </p:nvGraphicFramePr>
        <p:xfrm>
          <a:off x="5030788" y="320675"/>
          <a:ext cx="400050" cy="401638"/>
        </p:xfrm>
        <a:graphic>
          <a:graphicData uri="http://schemas.openxmlformats.org/presentationml/2006/ole">
            <mc:AlternateContent xmlns:mc="http://schemas.openxmlformats.org/markup-compatibility/2006">
              <mc:Choice xmlns:v="urn:schemas-microsoft-com:vml" Requires="v">
                <p:oleObj spid="_x0000_s70678" name="Equation" r:id="rId4" imgW="127000" imgH="127000" progId="Equation.3">
                  <p:embed/>
                </p:oleObj>
              </mc:Choice>
              <mc:Fallback>
                <p:oleObj name="Equation" r:id="rId4" imgW="127000" imgH="127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0788" y="320675"/>
                        <a:ext cx="4000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5" name="Object 4"/>
          <p:cNvGraphicFramePr>
            <a:graphicFrameLocks noChangeAspect="1"/>
          </p:cNvGraphicFramePr>
          <p:nvPr/>
        </p:nvGraphicFramePr>
        <p:xfrm>
          <a:off x="735013" y="3913188"/>
          <a:ext cx="6581775" cy="893762"/>
        </p:xfrm>
        <a:graphic>
          <a:graphicData uri="http://schemas.openxmlformats.org/presentationml/2006/ole">
            <mc:AlternateContent xmlns:mc="http://schemas.openxmlformats.org/markup-compatibility/2006">
              <mc:Choice xmlns:v="urn:schemas-microsoft-com:vml" Requires="v">
                <p:oleObj spid="_x0000_s70679" name="Equation" r:id="rId6" imgW="4102100" imgH="558800" progId="Equation.3">
                  <p:embed/>
                </p:oleObj>
              </mc:Choice>
              <mc:Fallback>
                <p:oleObj name="Equation" r:id="rId6" imgW="4102100" imgH="558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5013" y="3913188"/>
                        <a:ext cx="658177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6" name="Object 2"/>
          <p:cNvGraphicFramePr>
            <a:graphicFrameLocks noChangeAspect="1"/>
          </p:cNvGraphicFramePr>
          <p:nvPr/>
        </p:nvGraphicFramePr>
        <p:xfrm>
          <a:off x="735013" y="3332163"/>
          <a:ext cx="5537200" cy="273050"/>
        </p:xfrm>
        <a:graphic>
          <a:graphicData uri="http://schemas.openxmlformats.org/presentationml/2006/ole">
            <mc:AlternateContent xmlns:mc="http://schemas.openxmlformats.org/markup-compatibility/2006">
              <mc:Choice xmlns:v="urn:schemas-microsoft-com:vml" Requires="v">
                <p:oleObj spid="_x0000_s70680" name="Equation" r:id="rId8" imgW="3568700" imgH="177800" progId="Equation.3">
                  <p:embed/>
                </p:oleObj>
              </mc:Choice>
              <mc:Fallback>
                <p:oleObj name="Equation" r:id="rId8" imgW="3568700" imgH="177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5013" y="3332163"/>
                        <a:ext cx="5537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7" name="Object 5"/>
          <p:cNvGraphicFramePr>
            <a:graphicFrameLocks noChangeAspect="1"/>
          </p:cNvGraphicFramePr>
          <p:nvPr/>
        </p:nvGraphicFramePr>
        <p:xfrm>
          <a:off x="584200" y="2603500"/>
          <a:ext cx="7954963" cy="512763"/>
        </p:xfrm>
        <a:graphic>
          <a:graphicData uri="http://schemas.openxmlformats.org/presentationml/2006/ole">
            <mc:AlternateContent xmlns:mc="http://schemas.openxmlformats.org/markup-compatibility/2006">
              <mc:Choice xmlns:v="urn:schemas-microsoft-com:vml" Requires="v">
                <p:oleObj spid="_x0000_s70681" name="Equation" r:id="rId10" imgW="5461000" imgH="355600" progId="Equation.3">
                  <p:embed/>
                </p:oleObj>
              </mc:Choice>
              <mc:Fallback>
                <p:oleObj name="Equation" r:id="rId10" imgW="5461000" imgH="355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4200" y="2603500"/>
                        <a:ext cx="7954963"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6"/>
          <p:cNvGraphicFramePr>
            <a:graphicFrameLocks noChangeAspect="1"/>
          </p:cNvGraphicFramePr>
          <p:nvPr/>
        </p:nvGraphicFramePr>
        <p:xfrm>
          <a:off x="395288" y="5624513"/>
          <a:ext cx="8034337" cy="574675"/>
        </p:xfrm>
        <a:graphic>
          <a:graphicData uri="http://schemas.openxmlformats.org/presentationml/2006/ole">
            <mc:AlternateContent xmlns:mc="http://schemas.openxmlformats.org/markup-compatibility/2006">
              <mc:Choice xmlns:v="urn:schemas-microsoft-com:vml" Requires="v">
                <p:oleObj spid="_x0000_s70682" name="Equation" r:id="rId12" imgW="4940300" imgH="355600" progId="Equation.3">
                  <p:embed/>
                </p:oleObj>
              </mc:Choice>
              <mc:Fallback>
                <p:oleObj name="Equation" r:id="rId12" imgW="4940300" imgH="355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288" y="5624513"/>
                        <a:ext cx="8034337" cy="57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661333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from="(-#ppt_w/2)" to="(#ppt_x)" calcmode="lin" valueType="num">
                                      <p:cBhvr>
                                        <p:cTn id="7" dur="600" fill="hold">
                                          <p:stCondLst>
                                            <p:cond delay="0"/>
                                          </p:stCondLst>
                                        </p:cTn>
                                        <p:tgtEl>
                                          <p:spTgt spid="29"/>
                                        </p:tgtEl>
                                        <p:attrNameLst>
                                          <p:attrName>ppt_x</p:attrName>
                                        </p:attrNameLst>
                                      </p:cBhvr>
                                    </p:anim>
                                    <p:anim from="0" to="-1.0" calcmode="lin" valueType="num">
                                      <p:cBhvr>
                                        <p:cTn id="8" dur="200" decel="50000" autoRev="1" fill="hold">
                                          <p:stCondLst>
                                            <p:cond delay="600"/>
                                          </p:stCondLst>
                                        </p:cTn>
                                        <p:tgtEl>
                                          <p:spTgt spid="29"/>
                                        </p:tgtEl>
                                        <p:attrNameLst>
                                          <p:attrName>xshear</p:attrName>
                                        </p:attrNameLst>
                                      </p:cBhvr>
                                    </p:anim>
                                    <p:animScale>
                                      <p:cBhvr>
                                        <p:cTn id="9" dur="200" decel="100000" autoRev="1" fill="hold">
                                          <p:stCondLst>
                                            <p:cond delay="600"/>
                                          </p:stCondLst>
                                        </p:cTn>
                                        <p:tgtEl>
                                          <p:spTgt spid="29"/>
                                        </p:tgtEl>
                                      </p:cBhvr>
                                      <p:from x="100000" y="100000"/>
                                      <p:to x="80000" y="100000"/>
                                    </p:animScale>
                                    <p:anim by="(#ppt_h/3+#ppt_w*0.1)" calcmode="lin" valueType="num">
                                      <p:cBhvr additive="sum">
                                        <p:cTn id="10" dur="200" decel="100000" autoRev="1" fill="hold">
                                          <p:stCondLst>
                                            <p:cond delay="600"/>
                                          </p:stCondLst>
                                        </p:cTn>
                                        <p:tgtEl>
                                          <p:spTgt spid="2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Vertical Title 1"/>
          <p:cNvSpPr>
            <a:spLocks noGrp="1"/>
          </p:cNvSpPr>
          <p:nvPr>
            <p:ph type="title"/>
          </p:nvPr>
        </p:nvSpPr>
        <p:spPr bwMode="auto">
          <a:xfrm>
            <a:off x="152400" y="274638"/>
            <a:ext cx="8534400" cy="469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ltLang="en-US" sz="4000" dirty="0" smtClean="0">
                <a:latin typeface="Helvetica Neue Light" charset="0"/>
              </a:rPr>
              <a:t>Sampling From a Normal Population</a:t>
            </a:r>
          </a:p>
        </p:txBody>
      </p:sp>
      <p:graphicFrame>
        <p:nvGraphicFramePr>
          <p:cNvPr id="18435" name="Object 2"/>
          <p:cNvGraphicFramePr>
            <a:graphicFrameLocks noChangeAspect="1"/>
          </p:cNvGraphicFramePr>
          <p:nvPr/>
        </p:nvGraphicFramePr>
        <p:xfrm>
          <a:off x="527050" y="984250"/>
          <a:ext cx="8101013" cy="1131888"/>
        </p:xfrm>
        <a:graphic>
          <a:graphicData uri="http://schemas.openxmlformats.org/presentationml/2006/ole">
            <mc:AlternateContent xmlns:mc="http://schemas.openxmlformats.org/markup-compatibility/2006">
              <mc:Choice xmlns:v="urn:schemas-microsoft-com:vml" Requires="v">
                <p:oleObj spid="_x0000_s71694" name="Equation" r:id="rId4" imgW="4914900" imgH="685800" progId="Equation.3">
                  <p:embed/>
                </p:oleObj>
              </mc:Choice>
              <mc:Fallback>
                <p:oleObj name="Equation" r:id="rId4" imgW="4914900" imgH="685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984250"/>
                        <a:ext cx="8101013"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6" name="Object 3"/>
          <p:cNvGraphicFramePr>
            <a:graphicFrameLocks noChangeAspect="1"/>
          </p:cNvGraphicFramePr>
          <p:nvPr/>
        </p:nvGraphicFramePr>
        <p:xfrm>
          <a:off x="546100" y="2292350"/>
          <a:ext cx="8162925" cy="879475"/>
        </p:xfrm>
        <a:graphic>
          <a:graphicData uri="http://schemas.openxmlformats.org/presentationml/2006/ole">
            <mc:AlternateContent xmlns:mc="http://schemas.openxmlformats.org/markup-compatibility/2006">
              <mc:Choice xmlns:v="urn:schemas-microsoft-com:vml" Requires="v">
                <p:oleObj spid="_x0000_s71695" name="Equation" r:id="rId6" imgW="4953000" imgH="533400" progId="Equation.3">
                  <p:embed/>
                </p:oleObj>
              </mc:Choice>
              <mc:Fallback>
                <p:oleObj name="Equation" r:id="rId6" imgW="4953000" imgH="533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100" y="2292350"/>
                        <a:ext cx="8162925"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p:cNvGrpSpPr>
            <a:grpSpLocks/>
          </p:cNvGrpSpPr>
          <p:nvPr/>
        </p:nvGrpSpPr>
        <p:grpSpPr bwMode="auto">
          <a:xfrm>
            <a:off x="546100" y="3632200"/>
            <a:ext cx="7953375" cy="2309813"/>
            <a:chOff x="546100" y="3632351"/>
            <a:chExt cx="7953375" cy="2308880"/>
          </a:xfrm>
        </p:grpSpPr>
        <p:sp>
          <p:nvSpPr>
            <p:cNvPr id="20" name="TextBox 19"/>
            <p:cNvSpPr txBox="1"/>
            <p:nvPr/>
          </p:nvSpPr>
          <p:spPr>
            <a:xfrm>
              <a:off x="546100" y="3632351"/>
              <a:ext cx="7789863" cy="369739"/>
            </a:xfrm>
            <a:prstGeom prst="rect">
              <a:avLst/>
            </a:prstGeom>
            <a:solidFill>
              <a:srgbClr val="1C2861"/>
            </a:solidFill>
            <a:ln>
              <a:noFill/>
            </a:ln>
          </p:spPr>
          <p:style>
            <a:lnRef idx="2">
              <a:schemeClr val="accent4"/>
            </a:lnRef>
            <a:fillRef idx="1">
              <a:schemeClr val="lt1"/>
            </a:fillRef>
            <a:effectRef idx="0">
              <a:schemeClr val="accent4"/>
            </a:effectRef>
            <a:fontRef idx="minor">
              <a:schemeClr val="dk1"/>
            </a:fontRef>
          </p:style>
          <p:txBody>
            <a:bodyPr>
              <a:spAutoFit/>
            </a:bodyPr>
            <a:lstStyle/>
            <a:p>
              <a:pPr eaLnBrk="1" fontAlgn="auto" hangingPunct="1">
                <a:spcBef>
                  <a:spcPts val="0"/>
                </a:spcBef>
                <a:spcAft>
                  <a:spcPts val="0"/>
                </a:spcAft>
                <a:defRPr/>
              </a:pPr>
              <a:r>
                <a:rPr lang="en-US" b="1" dirty="0">
                  <a:solidFill>
                    <a:schemeClr val="bg1"/>
                  </a:solidFill>
                </a:rPr>
                <a:t>Sampling Distribution of a Sample Mean from a Normal Population</a:t>
              </a:r>
            </a:p>
          </p:txBody>
        </p:sp>
        <p:sp>
          <p:nvSpPr>
            <p:cNvPr id="21" name="TextBox 20"/>
            <p:cNvSpPr txBox="1"/>
            <p:nvPr/>
          </p:nvSpPr>
          <p:spPr bwMode="auto">
            <a:xfrm>
              <a:off x="546100" y="4002090"/>
              <a:ext cx="7953375" cy="1939141"/>
            </a:xfrm>
            <a:prstGeom prst="rect">
              <a:avLst/>
            </a:prstGeom>
            <a:solidFill>
              <a:srgbClr val="FAEDB8"/>
            </a:solidFill>
            <a:ln>
              <a:noFill/>
            </a:ln>
            <a:effectLst/>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p:txBody>
        </p:sp>
        <p:graphicFrame>
          <p:nvGraphicFramePr>
            <p:cNvPr id="18440" name="Object 4"/>
            <p:cNvGraphicFramePr>
              <a:graphicFrameLocks noChangeAspect="1"/>
            </p:cNvGraphicFramePr>
            <p:nvPr/>
          </p:nvGraphicFramePr>
          <p:xfrm>
            <a:off x="643495" y="4108063"/>
            <a:ext cx="7495830" cy="1713589"/>
          </p:xfrm>
          <a:graphic>
            <a:graphicData uri="http://schemas.openxmlformats.org/presentationml/2006/ole">
              <mc:AlternateContent xmlns:mc="http://schemas.openxmlformats.org/markup-compatibility/2006">
                <mc:Choice xmlns:v="urn:schemas-microsoft-com:vml" Requires="v">
                  <p:oleObj spid="_x0000_s71696" name="Equation" r:id="rId8" imgW="4000500" imgH="914400" progId="Equation.3">
                    <p:embed/>
                  </p:oleObj>
                </mc:Choice>
                <mc:Fallback>
                  <p:oleObj name="Equation" r:id="rId8" imgW="4000500" imgH="9144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495" y="4108063"/>
                          <a:ext cx="7495830" cy="171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27482239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should have learned:</a:t>
            </a:r>
            <a:endParaRPr lang="en-US" dirty="0"/>
          </a:p>
        </p:txBody>
      </p:sp>
      <p:sp>
        <p:nvSpPr>
          <p:cNvPr id="4" name="TextBox 3"/>
          <p:cNvSpPr txBox="1"/>
          <p:nvPr/>
        </p:nvSpPr>
        <p:spPr>
          <a:xfrm>
            <a:off x="533400" y="2057400"/>
            <a:ext cx="5520614" cy="369332"/>
          </a:xfrm>
          <a:prstGeom prst="rect">
            <a:avLst/>
          </a:prstGeom>
          <a:noFill/>
        </p:spPr>
        <p:txBody>
          <a:bodyPr wrap="none" rtlCol="0">
            <a:spAutoFit/>
          </a:bodyPr>
          <a:lstStyle/>
          <a:p>
            <a:r>
              <a:rPr lang="en-US" dirty="0" smtClean="0"/>
              <a:t>When samples are taken </a:t>
            </a:r>
            <a:r>
              <a:rPr lang="en-US" b="1" dirty="0" smtClean="0"/>
              <a:t>from a normal</a:t>
            </a:r>
            <a:r>
              <a:rPr lang="en-US" dirty="0" smtClean="0"/>
              <a:t> distribution:</a:t>
            </a:r>
            <a:endParaRPr lang="en-US" dirty="0"/>
          </a:p>
        </p:txBody>
      </p:sp>
      <p:sp>
        <p:nvSpPr>
          <p:cNvPr id="5" name="TextBox 4"/>
          <p:cNvSpPr txBox="1"/>
          <p:nvPr/>
        </p:nvSpPr>
        <p:spPr>
          <a:xfrm>
            <a:off x="990600" y="2514600"/>
            <a:ext cx="6336606" cy="369332"/>
          </a:xfrm>
          <a:prstGeom prst="rect">
            <a:avLst/>
          </a:prstGeom>
          <a:noFill/>
        </p:spPr>
        <p:txBody>
          <a:bodyPr wrap="none" rtlCol="0">
            <a:spAutoFit/>
          </a:bodyPr>
          <a:lstStyle/>
          <a:p>
            <a:r>
              <a:rPr lang="en-US" dirty="0" smtClean="0"/>
              <a:t>The sample means will be approximately Normally distributed</a:t>
            </a:r>
            <a:endParaRPr lang="en-US" dirty="0"/>
          </a:p>
        </p:txBody>
      </p:sp>
      <p:graphicFrame>
        <p:nvGraphicFramePr>
          <p:cNvPr id="7" name="Object 6"/>
          <p:cNvGraphicFramePr>
            <a:graphicFrameLocks noChangeAspect="1"/>
          </p:cNvGraphicFramePr>
          <p:nvPr/>
        </p:nvGraphicFramePr>
        <p:xfrm>
          <a:off x="3200400" y="3124200"/>
          <a:ext cx="1566333" cy="762000"/>
        </p:xfrm>
        <a:graphic>
          <a:graphicData uri="http://schemas.openxmlformats.org/presentationml/2006/ole">
            <mc:AlternateContent xmlns:mc="http://schemas.openxmlformats.org/markup-compatibility/2006">
              <mc:Choice xmlns:v="urn:schemas-microsoft-com:vml" Requires="v">
                <p:oleObj spid="_x0000_s64528" name="Equation" r:id="rId3" imgW="939600" imgH="457200" progId="Equation.3">
                  <p:embed/>
                </p:oleObj>
              </mc:Choice>
              <mc:Fallback>
                <p:oleObj name="Equation" r:id="rId3" imgW="93960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124200"/>
                        <a:ext cx="156633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flipH="1">
            <a:off x="1188719" y="4343400"/>
            <a:ext cx="6202681" cy="369332"/>
          </a:xfrm>
          <a:prstGeom prst="rect">
            <a:avLst/>
          </a:prstGeom>
          <a:noFill/>
        </p:spPr>
        <p:txBody>
          <a:bodyPr wrap="square" rtlCol="0">
            <a:spAutoFit/>
          </a:bodyPr>
          <a:lstStyle/>
          <a:p>
            <a:r>
              <a:rPr lang="en-US" dirty="0" smtClean="0"/>
              <a:t>Sample size doesn’t matter but must be from a SRS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533400"/>
            <a:ext cx="4953000" cy="762000"/>
          </a:xfrm>
        </p:spPr>
        <p:txBody>
          <a:bodyPr>
            <a:normAutofit/>
          </a:bodyPr>
          <a:lstStyle/>
          <a:p>
            <a:pPr algn="ctr"/>
            <a:r>
              <a:rPr lang="en-US" sz="3600" u="sng" dirty="0" smtClean="0"/>
              <a:t>Reel Talk Fishing Tourney</a:t>
            </a:r>
            <a:endParaRPr lang="en-US" sz="3600" u="sng" dirty="0"/>
          </a:p>
        </p:txBody>
      </p:sp>
      <p:sp>
        <p:nvSpPr>
          <p:cNvPr id="3" name="Content Placeholder 2"/>
          <p:cNvSpPr>
            <a:spLocks noGrp="1"/>
          </p:cNvSpPr>
          <p:nvPr>
            <p:ph idx="1"/>
          </p:nvPr>
        </p:nvSpPr>
        <p:spPr>
          <a:xfrm>
            <a:off x="3352800" y="1371600"/>
            <a:ext cx="5638800" cy="990600"/>
          </a:xfrm>
        </p:spPr>
        <p:txBody>
          <a:bodyPr>
            <a:normAutofit fontScale="92500" lnSpcReduction="20000"/>
          </a:bodyPr>
          <a:lstStyle/>
          <a:p>
            <a:pPr marL="0" indent="0">
              <a:buNone/>
            </a:pPr>
            <a:r>
              <a:rPr lang="en-US" dirty="0" smtClean="0"/>
              <a:t>The data to the left is for the number of fish caught by the 20 boats in the Reel Talk Fishing Tournament:</a:t>
            </a:r>
            <a:endParaRPr lang="en-US" dirty="0"/>
          </a:p>
        </p:txBody>
      </p:sp>
      <p:sp>
        <p:nvSpPr>
          <p:cNvPr id="4" name="TextBox 3"/>
          <p:cNvSpPr txBox="1"/>
          <p:nvPr/>
        </p:nvSpPr>
        <p:spPr>
          <a:xfrm>
            <a:off x="4038600" y="2667000"/>
            <a:ext cx="4419600" cy="3785652"/>
          </a:xfrm>
          <a:prstGeom prst="rect">
            <a:avLst/>
          </a:prstGeom>
          <a:noFill/>
        </p:spPr>
        <p:txBody>
          <a:bodyPr wrap="square" rtlCol="0">
            <a:spAutoFit/>
          </a:bodyPr>
          <a:lstStyle/>
          <a:p>
            <a:pPr marL="285750" indent="-285750">
              <a:buFontTx/>
              <a:buChar char="-"/>
            </a:pPr>
            <a:r>
              <a:rPr lang="en-US" sz="2400" dirty="0" smtClean="0"/>
              <a:t>Take a random sample of 8 boats and find the average number of fish caught. </a:t>
            </a:r>
          </a:p>
          <a:p>
            <a:endParaRPr lang="en-US" sz="2400" dirty="0" smtClean="0"/>
          </a:p>
          <a:p>
            <a:pPr marL="285750" indent="-285750">
              <a:buFontTx/>
              <a:buChar char="-"/>
            </a:pPr>
            <a:r>
              <a:rPr lang="en-US" sz="2400" dirty="0" smtClean="0"/>
              <a:t>Take 2 more random samples of 8 boats and record the average number of fish caught</a:t>
            </a:r>
          </a:p>
          <a:p>
            <a:endParaRPr lang="en-US" sz="2400" dirty="0" smtClean="0"/>
          </a:p>
          <a:p>
            <a:pPr marL="285750" indent="-285750">
              <a:buFontTx/>
              <a:buChar char="-"/>
            </a:pPr>
            <a:r>
              <a:rPr lang="en-US" sz="2400" dirty="0" smtClean="0"/>
              <a:t>Plot your 3 x-bar vales on the </a:t>
            </a:r>
            <a:r>
              <a:rPr lang="en-US" sz="2400" dirty="0" err="1" smtClean="0"/>
              <a:t>dotplot</a:t>
            </a:r>
            <a:r>
              <a:rPr lang="en-US" sz="2400" dirty="0" smtClean="0"/>
              <a:t> on the board</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105566638"/>
              </p:ext>
            </p:extLst>
          </p:nvPr>
        </p:nvGraphicFramePr>
        <p:xfrm>
          <a:off x="152400" y="228600"/>
          <a:ext cx="2819400" cy="6477000"/>
        </p:xfrm>
        <a:graphic>
          <a:graphicData uri="http://schemas.openxmlformats.org/drawingml/2006/table">
            <a:tbl>
              <a:tblPr firstRow="1" bandRow="1">
                <a:tableStyleId>{5C22544A-7EE6-4342-B048-85BDC9FD1C3A}</a:tableStyleId>
              </a:tblPr>
              <a:tblGrid>
                <a:gridCol w="914400"/>
                <a:gridCol w="1905000"/>
              </a:tblGrid>
              <a:tr h="381000">
                <a:tc>
                  <a:txBody>
                    <a:bodyPr/>
                    <a:lstStyle/>
                    <a:p>
                      <a:pPr algn="ctr"/>
                      <a:r>
                        <a:rPr lang="en-US" sz="1400" dirty="0" smtClean="0"/>
                        <a:t>Boat</a:t>
                      </a:r>
                      <a:r>
                        <a:rPr lang="en-US" sz="1400" baseline="0" dirty="0" smtClean="0"/>
                        <a:t> #</a:t>
                      </a:r>
                      <a:endParaRPr lang="en-US" sz="1400" dirty="0"/>
                    </a:p>
                  </a:txBody>
                  <a:tcPr/>
                </a:tc>
                <a:tc>
                  <a:txBody>
                    <a:bodyPr/>
                    <a:lstStyle/>
                    <a:p>
                      <a:pPr algn="ctr"/>
                      <a:r>
                        <a:rPr lang="en-US" sz="1400" dirty="0" smtClean="0"/>
                        <a:t># of</a:t>
                      </a:r>
                      <a:r>
                        <a:rPr lang="en-US" sz="1400" baseline="0" dirty="0" smtClean="0"/>
                        <a:t> fish caught</a:t>
                      </a:r>
                      <a:endParaRPr lang="en-US" sz="1400" dirty="0"/>
                    </a:p>
                  </a:txBody>
                  <a:tcPr/>
                </a:tc>
              </a:tr>
              <a:tr h="294801">
                <a:tc>
                  <a:txBody>
                    <a:bodyPr/>
                    <a:lstStyle/>
                    <a:p>
                      <a:pPr algn="ctr"/>
                      <a:r>
                        <a:rPr lang="en-US" sz="1400" dirty="0" smtClean="0"/>
                        <a:t>1</a:t>
                      </a:r>
                      <a:endParaRPr lang="en-US" sz="1400" dirty="0"/>
                    </a:p>
                  </a:txBody>
                  <a:tcPr/>
                </a:tc>
                <a:tc>
                  <a:txBody>
                    <a:bodyPr/>
                    <a:lstStyle/>
                    <a:p>
                      <a:pPr algn="ctr"/>
                      <a:r>
                        <a:rPr lang="en-US" sz="1400" dirty="0" smtClean="0"/>
                        <a:t>25</a:t>
                      </a:r>
                      <a:endParaRPr lang="en-US" sz="1400" dirty="0"/>
                    </a:p>
                  </a:txBody>
                  <a:tcPr/>
                </a:tc>
              </a:tr>
              <a:tr h="294801">
                <a:tc>
                  <a:txBody>
                    <a:bodyPr/>
                    <a:lstStyle/>
                    <a:p>
                      <a:pPr algn="ctr"/>
                      <a:r>
                        <a:rPr lang="en-US" sz="1400" dirty="0" smtClean="0"/>
                        <a:t>2</a:t>
                      </a:r>
                      <a:endParaRPr lang="en-US" sz="1400" dirty="0"/>
                    </a:p>
                  </a:txBody>
                  <a:tcPr/>
                </a:tc>
                <a:tc>
                  <a:txBody>
                    <a:bodyPr/>
                    <a:lstStyle/>
                    <a:p>
                      <a:pPr algn="ctr"/>
                      <a:r>
                        <a:rPr lang="en-US" sz="1400" dirty="0" smtClean="0"/>
                        <a:t>7</a:t>
                      </a:r>
                      <a:endParaRPr lang="en-US" sz="1400" dirty="0"/>
                    </a:p>
                  </a:txBody>
                  <a:tcPr/>
                </a:tc>
              </a:tr>
              <a:tr h="294801">
                <a:tc>
                  <a:txBody>
                    <a:bodyPr/>
                    <a:lstStyle/>
                    <a:p>
                      <a:pPr algn="ctr"/>
                      <a:r>
                        <a:rPr lang="en-US" sz="1400" dirty="0" smtClean="0"/>
                        <a:t>3</a:t>
                      </a:r>
                      <a:endParaRPr lang="en-US" sz="1400" dirty="0"/>
                    </a:p>
                  </a:txBody>
                  <a:tcPr/>
                </a:tc>
                <a:tc>
                  <a:txBody>
                    <a:bodyPr/>
                    <a:lstStyle/>
                    <a:p>
                      <a:pPr algn="ctr"/>
                      <a:r>
                        <a:rPr lang="en-US" sz="1400" dirty="0" smtClean="0"/>
                        <a:t>22</a:t>
                      </a:r>
                      <a:endParaRPr lang="en-US" sz="1400" dirty="0"/>
                    </a:p>
                  </a:txBody>
                  <a:tcPr/>
                </a:tc>
              </a:tr>
              <a:tr h="294801">
                <a:tc>
                  <a:txBody>
                    <a:bodyPr/>
                    <a:lstStyle/>
                    <a:p>
                      <a:pPr algn="ctr"/>
                      <a:r>
                        <a:rPr lang="en-US" sz="1400" dirty="0" smtClean="0"/>
                        <a:t>4</a:t>
                      </a:r>
                      <a:endParaRPr lang="en-US" sz="1400" dirty="0"/>
                    </a:p>
                  </a:txBody>
                  <a:tcPr/>
                </a:tc>
                <a:tc>
                  <a:txBody>
                    <a:bodyPr/>
                    <a:lstStyle/>
                    <a:p>
                      <a:pPr algn="ctr"/>
                      <a:r>
                        <a:rPr lang="en-US" sz="1400" dirty="0" smtClean="0"/>
                        <a:t>23</a:t>
                      </a:r>
                      <a:endParaRPr lang="en-US" sz="1400" dirty="0"/>
                    </a:p>
                  </a:txBody>
                  <a:tcPr/>
                </a:tc>
              </a:tr>
              <a:tr h="294801">
                <a:tc>
                  <a:txBody>
                    <a:bodyPr/>
                    <a:lstStyle/>
                    <a:p>
                      <a:pPr algn="ctr"/>
                      <a:r>
                        <a:rPr lang="en-US" sz="1400" dirty="0" smtClean="0"/>
                        <a:t>5</a:t>
                      </a:r>
                      <a:endParaRPr lang="en-US" sz="1400" dirty="0"/>
                    </a:p>
                  </a:txBody>
                  <a:tcPr/>
                </a:tc>
                <a:tc>
                  <a:txBody>
                    <a:bodyPr/>
                    <a:lstStyle/>
                    <a:p>
                      <a:pPr algn="ctr"/>
                      <a:r>
                        <a:rPr lang="en-US" sz="1400" dirty="0" smtClean="0"/>
                        <a:t>16</a:t>
                      </a:r>
                      <a:endParaRPr lang="en-US" sz="1400" dirty="0"/>
                    </a:p>
                  </a:txBody>
                  <a:tcPr/>
                </a:tc>
              </a:tr>
              <a:tr h="294801">
                <a:tc>
                  <a:txBody>
                    <a:bodyPr/>
                    <a:lstStyle/>
                    <a:p>
                      <a:pPr algn="ctr"/>
                      <a:r>
                        <a:rPr lang="en-US" sz="1400" dirty="0" smtClean="0"/>
                        <a:t>6</a:t>
                      </a:r>
                      <a:endParaRPr lang="en-US" sz="1400" dirty="0"/>
                    </a:p>
                  </a:txBody>
                  <a:tcPr/>
                </a:tc>
                <a:tc>
                  <a:txBody>
                    <a:bodyPr/>
                    <a:lstStyle/>
                    <a:p>
                      <a:pPr algn="ctr"/>
                      <a:r>
                        <a:rPr lang="en-US" sz="1400" dirty="0" smtClean="0"/>
                        <a:t>19</a:t>
                      </a:r>
                      <a:endParaRPr lang="en-US" sz="1400" dirty="0"/>
                    </a:p>
                  </a:txBody>
                  <a:tcPr/>
                </a:tc>
              </a:tr>
              <a:tr h="294801">
                <a:tc>
                  <a:txBody>
                    <a:bodyPr/>
                    <a:lstStyle/>
                    <a:p>
                      <a:pPr algn="ctr"/>
                      <a:r>
                        <a:rPr lang="en-US" sz="1400" dirty="0" smtClean="0"/>
                        <a:t>7</a:t>
                      </a:r>
                      <a:endParaRPr lang="en-US" sz="1400" dirty="0"/>
                    </a:p>
                  </a:txBody>
                  <a:tcPr/>
                </a:tc>
                <a:tc>
                  <a:txBody>
                    <a:bodyPr/>
                    <a:lstStyle/>
                    <a:p>
                      <a:pPr algn="ctr"/>
                      <a:r>
                        <a:rPr lang="en-US" sz="1400" dirty="0" smtClean="0"/>
                        <a:t>18</a:t>
                      </a:r>
                      <a:endParaRPr lang="en-US" sz="1400" dirty="0"/>
                    </a:p>
                  </a:txBody>
                  <a:tcPr/>
                </a:tc>
              </a:tr>
              <a:tr h="294801">
                <a:tc>
                  <a:txBody>
                    <a:bodyPr/>
                    <a:lstStyle/>
                    <a:p>
                      <a:pPr algn="ctr"/>
                      <a:r>
                        <a:rPr lang="en-US" sz="1400" dirty="0" smtClean="0"/>
                        <a:t>8</a:t>
                      </a:r>
                      <a:endParaRPr lang="en-US" sz="1400" dirty="0"/>
                    </a:p>
                  </a:txBody>
                  <a:tcPr/>
                </a:tc>
                <a:tc>
                  <a:txBody>
                    <a:bodyPr/>
                    <a:lstStyle/>
                    <a:p>
                      <a:pPr algn="ctr"/>
                      <a:r>
                        <a:rPr lang="en-US" sz="1400" dirty="0" smtClean="0"/>
                        <a:t>5</a:t>
                      </a:r>
                      <a:endParaRPr lang="en-US" sz="1400" dirty="0"/>
                    </a:p>
                  </a:txBody>
                  <a:tcPr/>
                </a:tc>
              </a:tr>
              <a:tr h="294801">
                <a:tc>
                  <a:txBody>
                    <a:bodyPr/>
                    <a:lstStyle/>
                    <a:p>
                      <a:pPr algn="ctr"/>
                      <a:r>
                        <a:rPr lang="en-US" sz="1400" dirty="0" smtClean="0"/>
                        <a:t>9</a:t>
                      </a:r>
                      <a:endParaRPr lang="en-US" sz="1400" dirty="0"/>
                    </a:p>
                  </a:txBody>
                  <a:tcPr/>
                </a:tc>
                <a:tc>
                  <a:txBody>
                    <a:bodyPr/>
                    <a:lstStyle/>
                    <a:p>
                      <a:pPr algn="ctr"/>
                      <a:r>
                        <a:rPr lang="en-US" sz="1400" dirty="0" smtClean="0"/>
                        <a:t>20</a:t>
                      </a:r>
                      <a:endParaRPr lang="en-US" sz="1400" dirty="0"/>
                    </a:p>
                  </a:txBody>
                  <a:tcPr/>
                </a:tc>
              </a:tr>
              <a:tr h="294801">
                <a:tc>
                  <a:txBody>
                    <a:bodyPr/>
                    <a:lstStyle/>
                    <a:p>
                      <a:pPr algn="ctr"/>
                      <a:r>
                        <a:rPr lang="en-US" sz="1400" dirty="0" smtClean="0"/>
                        <a:t>10</a:t>
                      </a:r>
                      <a:endParaRPr lang="en-US" sz="1400" dirty="0"/>
                    </a:p>
                  </a:txBody>
                  <a:tcPr/>
                </a:tc>
                <a:tc>
                  <a:txBody>
                    <a:bodyPr/>
                    <a:lstStyle/>
                    <a:p>
                      <a:pPr algn="ctr"/>
                      <a:r>
                        <a:rPr lang="en-US" sz="1400" dirty="0" smtClean="0"/>
                        <a:t>21</a:t>
                      </a:r>
                      <a:endParaRPr lang="en-US" sz="1400" dirty="0"/>
                    </a:p>
                  </a:txBody>
                  <a:tcPr/>
                </a:tc>
              </a:tr>
              <a:tr h="294801">
                <a:tc>
                  <a:txBody>
                    <a:bodyPr/>
                    <a:lstStyle/>
                    <a:p>
                      <a:pPr algn="ctr"/>
                      <a:r>
                        <a:rPr lang="en-US" sz="1400" dirty="0" smtClean="0"/>
                        <a:t>11</a:t>
                      </a:r>
                      <a:endParaRPr lang="en-US" sz="1400" dirty="0"/>
                    </a:p>
                  </a:txBody>
                  <a:tcPr/>
                </a:tc>
                <a:tc>
                  <a:txBody>
                    <a:bodyPr/>
                    <a:lstStyle/>
                    <a:p>
                      <a:pPr algn="ctr"/>
                      <a:r>
                        <a:rPr lang="en-US" sz="1400" dirty="0" smtClean="0"/>
                        <a:t>17</a:t>
                      </a:r>
                      <a:endParaRPr lang="en-US" sz="1400" dirty="0"/>
                    </a:p>
                  </a:txBody>
                  <a:tcPr/>
                </a:tc>
              </a:tr>
              <a:tr h="294801">
                <a:tc>
                  <a:txBody>
                    <a:bodyPr/>
                    <a:lstStyle/>
                    <a:p>
                      <a:pPr algn="ctr"/>
                      <a:r>
                        <a:rPr lang="en-US" sz="1400" dirty="0" smtClean="0"/>
                        <a:t>12</a:t>
                      </a:r>
                      <a:endParaRPr lang="en-US" sz="1400" dirty="0"/>
                    </a:p>
                  </a:txBody>
                  <a:tcPr/>
                </a:tc>
                <a:tc>
                  <a:txBody>
                    <a:bodyPr/>
                    <a:lstStyle/>
                    <a:p>
                      <a:pPr algn="ctr"/>
                      <a:r>
                        <a:rPr lang="en-US" sz="1400" dirty="0" smtClean="0"/>
                        <a:t>18</a:t>
                      </a:r>
                      <a:endParaRPr lang="en-US" sz="1400" dirty="0"/>
                    </a:p>
                  </a:txBody>
                  <a:tcPr/>
                </a:tc>
              </a:tr>
              <a:tr h="294801">
                <a:tc>
                  <a:txBody>
                    <a:bodyPr/>
                    <a:lstStyle/>
                    <a:p>
                      <a:pPr algn="ctr"/>
                      <a:r>
                        <a:rPr lang="en-US" sz="1400" dirty="0" smtClean="0"/>
                        <a:t>13</a:t>
                      </a:r>
                      <a:endParaRPr lang="en-US" sz="1400" dirty="0"/>
                    </a:p>
                  </a:txBody>
                  <a:tcPr/>
                </a:tc>
                <a:tc>
                  <a:txBody>
                    <a:bodyPr/>
                    <a:lstStyle/>
                    <a:p>
                      <a:pPr algn="ctr"/>
                      <a:r>
                        <a:rPr lang="en-US" sz="1400" dirty="0" smtClean="0"/>
                        <a:t>27</a:t>
                      </a:r>
                      <a:endParaRPr lang="en-US" sz="1400" dirty="0"/>
                    </a:p>
                  </a:txBody>
                  <a:tcPr/>
                </a:tc>
              </a:tr>
              <a:tr h="294801">
                <a:tc>
                  <a:txBody>
                    <a:bodyPr/>
                    <a:lstStyle/>
                    <a:p>
                      <a:pPr algn="ctr"/>
                      <a:r>
                        <a:rPr lang="en-US" sz="1400" dirty="0" smtClean="0"/>
                        <a:t>14</a:t>
                      </a:r>
                      <a:endParaRPr lang="en-US" sz="1400" dirty="0"/>
                    </a:p>
                  </a:txBody>
                  <a:tcPr/>
                </a:tc>
                <a:tc>
                  <a:txBody>
                    <a:bodyPr/>
                    <a:lstStyle/>
                    <a:p>
                      <a:pPr algn="ctr"/>
                      <a:r>
                        <a:rPr lang="en-US" sz="1400" dirty="0" smtClean="0"/>
                        <a:t>26</a:t>
                      </a:r>
                      <a:endParaRPr lang="en-US" sz="1400" dirty="0"/>
                    </a:p>
                  </a:txBody>
                  <a:tcPr/>
                </a:tc>
              </a:tr>
              <a:tr h="294801">
                <a:tc>
                  <a:txBody>
                    <a:bodyPr/>
                    <a:lstStyle/>
                    <a:p>
                      <a:pPr algn="ctr"/>
                      <a:r>
                        <a:rPr lang="en-US" sz="1400" dirty="0" smtClean="0"/>
                        <a:t>15</a:t>
                      </a:r>
                      <a:endParaRPr lang="en-US" sz="1400" dirty="0"/>
                    </a:p>
                  </a:txBody>
                  <a:tcPr/>
                </a:tc>
                <a:tc>
                  <a:txBody>
                    <a:bodyPr/>
                    <a:lstStyle/>
                    <a:p>
                      <a:pPr algn="ctr"/>
                      <a:r>
                        <a:rPr lang="en-US" sz="1400" dirty="0" smtClean="0"/>
                        <a:t>25</a:t>
                      </a:r>
                      <a:endParaRPr lang="en-US" sz="1400" dirty="0"/>
                    </a:p>
                  </a:txBody>
                  <a:tcPr/>
                </a:tc>
              </a:tr>
              <a:tr h="294801">
                <a:tc>
                  <a:txBody>
                    <a:bodyPr/>
                    <a:lstStyle/>
                    <a:p>
                      <a:pPr algn="ctr"/>
                      <a:r>
                        <a:rPr lang="en-US" sz="1400" dirty="0" smtClean="0"/>
                        <a:t>16</a:t>
                      </a:r>
                      <a:endParaRPr lang="en-US" sz="1400" dirty="0"/>
                    </a:p>
                  </a:txBody>
                  <a:tcPr/>
                </a:tc>
                <a:tc>
                  <a:txBody>
                    <a:bodyPr/>
                    <a:lstStyle/>
                    <a:p>
                      <a:pPr algn="ctr"/>
                      <a:r>
                        <a:rPr lang="en-US" sz="1400" dirty="0" smtClean="0"/>
                        <a:t>10</a:t>
                      </a:r>
                      <a:endParaRPr lang="en-US" sz="1400" dirty="0"/>
                    </a:p>
                  </a:txBody>
                  <a:tcPr/>
                </a:tc>
              </a:tr>
              <a:tr h="294801">
                <a:tc>
                  <a:txBody>
                    <a:bodyPr/>
                    <a:lstStyle/>
                    <a:p>
                      <a:pPr algn="ctr"/>
                      <a:r>
                        <a:rPr lang="en-US" sz="1400" dirty="0" smtClean="0"/>
                        <a:t>17</a:t>
                      </a:r>
                      <a:endParaRPr lang="en-US" sz="1400" dirty="0"/>
                    </a:p>
                  </a:txBody>
                  <a:tcPr/>
                </a:tc>
                <a:tc>
                  <a:txBody>
                    <a:bodyPr/>
                    <a:lstStyle/>
                    <a:p>
                      <a:pPr algn="ctr"/>
                      <a:r>
                        <a:rPr lang="en-US" sz="1400" dirty="0" smtClean="0"/>
                        <a:t>15</a:t>
                      </a:r>
                      <a:endParaRPr lang="en-US" sz="1400" dirty="0"/>
                    </a:p>
                  </a:txBody>
                  <a:tcPr/>
                </a:tc>
              </a:tr>
              <a:tr h="294801">
                <a:tc>
                  <a:txBody>
                    <a:bodyPr/>
                    <a:lstStyle/>
                    <a:p>
                      <a:pPr algn="ctr"/>
                      <a:r>
                        <a:rPr lang="en-US" sz="1400" dirty="0" smtClean="0"/>
                        <a:t>18</a:t>
                      </a:r>
                      <a:endParaRPr lang="en-US" sz="1400" dirty="0"/>
                    </a:p>
                  </a:txBody>
                  <a:tcPr/>
                </a:tc>
                <a:tc>
                  <a:txBody>
                    <a:bodyPr/>
                    <a:lstStyle/>
                    <a:p>
                      <a:pPr algn="ctr"/>
                      <a:r>
                        <a:rPr lang="en-US" sz="1400" dirty="0" smtClean="0"/>
                        <a:t>23</a:t>
                      </a:r>
                      <a:endParaRPr lang="en-US" sz="1400" dirty="0"/>
                    </a:p>
                  </a:txBody>
                  <a:tcPr/>
                </a:tc>
              </a:tr>
              <a:tr h="294801">
                <a:tc>
                  <a:txBody>
                    <a:bodyPr/>
                    <a:lstStyle/>
                    <a:p>
                      <a:pPr algn="ctr"/>
                      <a:r>
                        <a:rPr lang="en-US" sz="1400" dirty="0" smtClean="0"/>
                        <a:t>19</a:t>
                      </a:r>
                      <a:endParaRPr lang="en-US" sz="1400" dirty="0"/>
                    </a:p>
                  </a:txBody>
                  <a:tcPr/>
                </a:tc>
                <a:tc>
                  <a:txBody>
                    <a:bodyPr/>
                    <a:lstStyle/>
                    <a:p>
                      <a:pPr algn="ctr"/>
                      <a:r>
                        <a:rPr lang="en-US" sz="1400" dirty="0" smtClean="0"/>
                        <a:t>24</a:t>
                      </a:r>
                      <a:endParaRPr lang="en-US" sz="1400" dirty="0"/>
                    </a:p>
                  </a:txBody>
                  <a:tcPr/>
                </a:tc>
              </a:tr>
              <a:tr h="294801">
                <a:tc>
                  <a:txBody>
                    <a:bodyPr/>
                    <a:lstStyle/>
                    <a:p>
                      <a:pPr algn="ctr"/>
                      <a:r>
                        <a:rPr lang="en-US" sz="1400" dirty="0" smtClean="0"/>
                        <a:t>20</a:t>
                      </a:r>
                      <a:endParaRPr lang="en-US" sz="1400" dirty="0"/>
                    </a:p>
                  </a:txBody>
                  <a:tcPr/>
                </a:tc>
                <a:tc>
                  <a:txBody>
                    <a:bodyPr/>
                    <a:lstStyle/>
                    <a:p>
                      <a:pPr algn="ctr"/>
                      <a:r>
                        <a:rPr lang="en-US" sz="1400" dirty="0" smtClean="0"/>
                        <a:t>11</a:t>
                      </a:r>
                      <a:endParaRPr lang="en-US" sz="1400" dirty="0"/>
                    </a:p>
                  </a:txBody>
                  <a:tcPr/>
                </a:tc>
              </a:tr>
            </a:tbl>
          </a:graphicData>
        </a:graphic>
      </p:graphicFrame>
    </p:spTree>
    <p:extLst>
      <p:ext uri="{BB962C8B-B14F-4D97-AF65-F5344CB8AC3E}">
        <p14:creationId xmlns:p14="http://schemas.microsoft.com/office/powerpoint/2010/main" val="1691564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ertical Title 1"/>
          <p:cNvSpPr>
            <a:spLocks noGrp="1"/>
          </p:cNvSpPr>
          <p:nvPr>
            <p:ph type="title"/>
          </p:nvPr>
        </p:nvSpPr>
        <p:spPr bwMode="auto">
          <a:xfrm>
            <a:off x="457200" y="274638"/>
            <a:ext cx="8229600" cy="469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smtClean="0">
                <a:latin typeface="Helvetica Neue Light" charset="0"/>
              </a:rPr>
              <a:t>The Central Limit Theorem</a:t>
            </a:r>
          </a:p>
        </p:txBody>
      </p:sp>
      <p:sp>
        <p:nvSpPr>
          <p:cNvPr id="2" name="Rectangle 1"/>
          <p:cNvSpPr>
            <a:spLocks noChangeArrowheads="1"/>
          </p:cNvSpPr>
          <p:nvPr/>
        </p:nvSpPr>
        <p:spPr bwMode="auto">
          <a:xfrm>
            <a:off x="457200" y="982663"/>
            <a:ext cx="82296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1pPr>
            <a:lvl2pPr marL="742950" indent="-28575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2pPr>
            <a:lvl3pPr marL="11430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3pPr>
            <a:lvl4pPr marL="16002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4pPr>
            <a:lvl5pPr marL="20574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5pPr>
            <a:lvl6pPr marL="25146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6pPr>
            <a:lvl7pPr marL="29718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7pPr>
            <a:lvl8pPr marL="34290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8pPr>
            <a:lvl9pPr marL="38862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9pPr>
          </a:lstStyle>
          <a:p>
            <a:pPr eaLnBrk="1" hangingPunct="1">
              <a:spcBef>
                <a:spcPct val="0"/>
              </a:spcBef>
              <a:buFont typeface="Wingdings" panose="05000000000000000000" pitchFamily="2" charset="2"/>
              <a:buNone/>
            </a:pPr>
            <a:r>
              <a:rPr lang="en-US" altLang="en-US" sz="2000">
                <a:solidFill>
                  <a:srgbClr val="000000"/>
                </a:solidFill>
              </a:rPr>
              <a:t>Most population distributions are not Normal. What is the shape of the sampling distribution of sample means when the population distribution isn’t Normal?</a:t>
            </a:r>
          </a:p>
          <a:p>
            <a:pPr eaLnBrk="1" hangingPunct="1">
              <a:spcBef>
                <a:spcPct val="0"/>
              </a:spcBef>
              <a:buFont typeface="Wingdings" panose="05000000000000000000" pitchFamily="2" charset="2"/>
              <a:buNone/>
            </a:pPr>
            <a:endParaRPr lang="en-US" altLang="en-US" sz="2000">
              <a:solidFill>
                <a:srgbClr val="000000"/>
              </a:solidFill>
            </a:endParaRPr>
          </a:p>
          <a:p>
            <a:pPr eaLnBrk="1" hangingPunct="1">
              <a:spcBef>
                <a:spcPct val="0"/>
              </a:spcBef>
              <a:buFont typeface="Wingdings" panose="05000000000000000000" pitchFamily="2" charset="2"/>
              <a:buNone/>
            </a:pPr>
            <a:r>
              <a:rPr lang="en-US" altLang="en-US" sz="2000">
                <a:solidFill>
                  <a:srgbClr val="000000"/>
                </a:solidFill>
              </a:rPr>
              <a:t>It is a remarkable fact that as the sample size increases, the distribution of sample means changes its shape: it looks less like that of the population and more like a Normal distribution! </a:t>
            </a:r>
          </a:p>
          <a:p>
            <a:pPr eaLnBrk="1" hangingPunct="1">
              <a:spcBef>
                <a:spcPct val="0"/>
              </a:spcBef>
              <a:buFont typeface="Wingdings" panose="05000000000000000000" pitchFamily="2" charset="2"/>
              <a:buNone/>
            </a:pPr>
            <a:endParaRPr lang="en-US" altLang="en-US" sz="2000">
              <a:solidFill>
                <a:srgbClr val="000000"/>
              </a:solidFill>
            </a:endParaRPr>
          </a:p>
          <a:p>
            <a:pPr eaLnBrk="1" hangingPunct="1">
              <a:spcBef>
                <a:spcPct val="0"/>
              </a:spcBef>
              <a:buFont typeface="Wingdings" panose="05000000000000000000" pitchFamily="2" charset="2"/>
              <a:buNone/>
            </a:pPr>
            <a:r>
              <a:rPr lang="en-US" altLang="en-US" sz="2000">
                <a:solidFill>
                  <a:srgbClr val="000000"/>
                </a:solidFill>
              </a:rPr>
              <a:t>When the sample is large enough, the distribution of sample means is very close to Normal, </a:t>
            </a:r>
            <a:r>
              <a:rPr lang="en-US" altLang="en-US" sz="2000" i="1">
                <a:solidFill>
                  <a:srgbClr val="000000"/>
                </a:solidFill>
              </a:rPr>
              <a:t>no matter what shape the population distribution has</a:t>
            </a:r>
            <a:r>
              <a:rPr lang="en-US" altLang="en-US" sz="2000">
                <a:solidFill>
                  <a:srgbClr val="000000"/>
                </a:solidFill>
              </a:rPr>
              <a:t>, as long as the population has a finite standard deviation.</a:t>
            </a:r>
            <a:endParaRPr lang="en-US" altLang="en-US" sz="2000"/>
          </a:p>
        </p:txBody>
      </p:sp>
      <p:graphicFrame>
        <p:nvGraphicFramePr>
          <p:cNvPr id="10" name="Object 2"/>
          <p:cNvGraphicFramePr>
            <a:graphicFrameLocks noChangeAspect="1"/>
          </p:cNvGraphicFramePr>
          <p:nvPr/>
        </p:nvGraphicFramePr>
        <p:xfrm>
          <a:off x="598488" y="4810125"/>
          <a:ext cx="7799387" cy="1016000"/>
        </p:xfrm>
        <a:graphic>
          <a:graphicData uri="http://schemas.openxmlformats.org/presentationml/2006/ole">
            <mc:AlternateContent xmlns:mc="http://schemas.openxmlformats.org/markup-compatibility/2006">
              <mc:Choice xmlns:v="urn:schemas-microsoft-com:vml" Requires="v">
                <p:oleObj spid="_x0000_s72710" name="Equation" r:id="rId4" imgW="5003800" imgH="685800" progId="Equation.3">
                  <p:embed/>
                </p:oleObj>
              </mc:Choice>
              <mc:Fallback>
                <p:oleObj name="Equation" r:id="rId4" imgW="5003800" imgH="685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488" y="4810125"/>
                        <a:ext cx="7799387" cy="1016000"/>
                      </a:xfrm>
                      <a:prstGeom prst="rect">
                        <a:avLst/>
                      </a:prstGeom>
                      <a:solidFill>
                        <a:srgbClr val="D7E9CB"/>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093676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Vertical Title 1"/>
          <p:cNvSpPr>
            <a:spLocks noGrp="1"/>
          </p:cNvSpPr>
          <p:nvPr>
            <p:ph type="title"/>
          </p:nvPr>
        </p:nvSpPr>
        <p:spPr bwMode="auto">
          <a:xfrm>
            <a:off x="457200" y="274638"/>
            <a:ext cx="8229600" cy="469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smtClean="0">
                <a:latin typeface="Helvetica Neue Light" charset="0"/>
              </a:rPr>
              <a:t>The Central Limit Theorem</a:t>
            </a:r>
          </a:p>
        </p:txBody>
      </p:sp>
      <p:sp>
        <p:nvSpPr>
          <p:cNvPr id="11" name="TextBox 10"/>
          <p:cNvSpPr txBox="1"/>
          <p:nvPr/>
        </p:nvSpPr>
        <p:spPr>
          <a:xfrm>
            <a:off x="546100" y="2197100"/>
            <a:ext cx="7789863" cy="369888"/>
          </a:xfrm>
          <a:prstGeom prst="rect">
            <a:avLst/>
          </a:prstGeom>
          <a:solidFill>
            <a:srgbClr val="1C2861"/>
          </a:solidFill>
          <a:ln>
            <a:noFill/>
          </a:ln>
        </p:spPr>
        <p:style>
          <a:lnRef idx="2">
            <a:schemeClr val="accent4"/>
          </a:lnRef>
          <a:fillRef idx="1">
            <a:schemeClr val="lt1"/>
          </a:fillRef>
          <a:effectRef idx="0">
            <a:schemeClr val="accent4"/>
          </a:effectRef>
          <a:fontRef idx="minor">
            <a:schemeClr val="dk1"/>
          </a:fontRef>
        </p:style>
        <p:txBody>
          <a:bodyPr>
            <a:spAutoFit/>
          </a:bodyPr>
          <a:lstStyle/>
          <a:p>
            <a:pPr eaLnBrk="1" fontAlgn="auto" hangingPunct="1">
              <a:spcBef>
                <a:spcPts val="0"/>
              </a:spcBef>
              <a:spcAft>
                <a:spcPts val="0"/>
              </a:spcAft>
              <a:defRPr/>
            </a:pPr>
            <a:r>
              <a:rPr lang="en-US" b="1" dirty="0">
                <a:solidFill>
                  <a:schemeClr val="bg1"/>
                </a:solidFill>
              </a:rPr>
              <a:t>Normal/Large Condition for Sample Means</a:t>
            </a:r>
          </a:p>
        </p:txBody>
      </p:sp>
      <p:sp>
        <p:nvSpPr>
          <p:cNvPr id="12" name="TextBox 11"/>
          <p:cNvSpPr txBox="1"/>
          <p:nvPr/>
        </p:nvSpPr>
        <p:spPr bwMode="auto">
          <a:xfrm>
            <a:off x="546100" y="2566988"/>
            <a:ext cx="7953375" cy="2740025"/>
          </a:xfrm>
          <a:prstGeom prst="rect">
            <a:avLst/>
          </a:prstGeom>
          <a:solidFill>
            <a:srgbClr val="FAEDB8"/>
          </a:solidFill>
          <a:ln>
            <a:noFill/>
          </a:ln>
          <a:effectLst/>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a:p>
            <a:pPr eaLnBrk="1" hangingPunct="1">
              <a:spcAft>
                <a:spcPts val="1200"/>
              </a:spcAft>
              <a:defRPr/>
            </a:pPr>
            <a:endParaRPr lang="en-US" sz="1600" dirty="0">
              <a:solidFill>
                <a:srgbClr val="000000"/>
              </a:solidFill>
              <a:latin typeface="Helvetica Neue"/>
              <a:cs typeface="Helvetica Neue"/>
            </a:endParaRPr>
          </a:p>
          <a:p>
            <a:pPr eaLnBrk="1" hangingPunct="1">
              <a:spcAft>
                <a:spcPts val="1200"/>
              </a:spcAft>
              <a:defRPr/>
            </a:pPr>
            <a:endParaRPr lang="en-US" sz="1600" dirty="0" smtClean="0">
              <a:solidFill>
                <a:srgbClr val="000000"/>
              </a:solidFill>
              <a:latin typeface="Helvetica Neue"/>
              <a:cs typeface="Helvetica Neue"/>
            </a:endParaRPr>
          </a:p>
        </p:txBody>
      </p:sp>
      <p:graphicFrame>
        <p:nvGraphicFramePr>
          <p:cNvPr id="14" name="Object 2"/>
          <p:cNvGraphicFramePr>
            <a:graphicFrameLocks noChangeAspect="1"/>
          </p:cNvGraphicFramePr>
          <p:nvPr/>
        </p:nvGraphicFramePr>
        <p:xfrm>
          <a:off x="730250" y="2651125"/>
          <a:ext cx="6442075" cy="2511425"/>
        </p:xfrm>
        <a:graphic>
          <a:graphicData uri="http://schemas.openxmlformats.org/presentationml/2006/ole">
            <mc:AlternateContent xmlns:mc="http://schemas.openxmlformats.org/markup-compatibility/2006">
              <mc:Choice xmlns:v="urn:schemas-microsoft-com:vml" Requires="v">
                <p:oleObj spid="_x0000_s73734" name="Equation" r:id="rId4" imgW="3657600" imgH="1422400" progId="Equation.3">
                  <p:embed/>
                </p:oleObj>
              </mc:Choice>
              <mc:Fallback>
                <p:oleObj name="Equation" r:id="rId4" imgW="3657600" imgH="142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250" y="2651125"/>
                        <a:ext cx="6442075"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4"/>
          <p:cNvSpPr>
            <a:spLocks noChangeArrowheads="1"/>
          </p:cNvSpPr>
          <p:nvPr/>
        </p:nvSpPr>
        <p:spPr bwMode="auto">
          <a:xfrm>
            <a:off x="546100" y="5292725"/>
            <a:ext cx="82296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1pPr>
            <a:lvl2pPr marL="742950" indent="-28575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2pPr>
            <a:lvl3pPr marL="11430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3pPr>
            <a:lvl4pPr marL="16002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4pPr>
            <a:lvl5pPr marL="20574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5pPr>
            <a:lvl6pPr marL="25146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6pPr>
            <a:lvl7pPr marL="29718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7pPr>
            <a:lvl8pPr marL="34290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8pPr>
            <a:lvl9pPr marL="38862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9pPr>
          </a:lstStyle>
          <a:p>
            <a:pPr eaLnBrk="1" hangingPunct="1">
              <a:spcBef>
                <a:spcPct val="0"/>
              </a:spcBef>
              <a:buFont typeface="Wingdings" panose="05000000000000000000" pitchFamily="2" charset="2"/>
              <a:buNone/>
            </a:pPr>
            <a:r>
              <a:rPr lang="en-US" altLang="en-US" sz="2000">
                <a:solidFill>
                  <a:srgbClr val="000000"/>
                </a:solidFill>
              </a:rPr>
              <a:t>The central limit theorem allows us to use Normal probability calculations to answer questions about sample means from many observations even when the population distribution is not Normal.</a:t>
            </a:r>
            <a:endParaRPr lang="en-US" altLang="en-US" sz="2000"/>
          </a:p>
        </p:txBody>
      </p:sp>
      <p:sp>
        <p:nvSpPr>
          <p:cNvPr id="21511" name="Rectangle 15"/>
          <p:cNvSpPr>
            <a:spLocks noChangeArrowheads="1"/>
          </p:cNvSpPr>
          <p:nvPr/>
        </p:nvSpPr>
        <p:spPr bwMode="auto">
          <a:xfrm>
            <a:off x="546100" y="915988"/>
            <a:ext cx="8229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1pPr>
            <a:lvl2pPr marL="742950" indent="-28575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2pPr>
            <a:lvl3pPr marL="11430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3pPr>
            <a:lvl4pPr marL="16002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4pPr>
            <a:lvl5pPr marL="2057400" indent="-228600">
              <a:spcBef>
                <a:spcPct val="20000"/>
              </a:spcBef>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5pPr>
            <a:lvl6pPr marL="25146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6pPr>
            <a:lvl7pPr marL="29718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7pPr>
            <a:lvl8pPr marL="34290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8pPr>
            <a:lvl9pPr marL="3886200" indent="-228600" defTabSz="457200" eaLnBrk="0" fontAlgn="base" hangingPunct="0">
              <a:spcBef>
                <a:spcPct val="20000"/>
              </a:spcBef>
              <a:spcAft>
                <a:spcPct val="0"/>
              </a:spcAft>
              <a:buFont typeface="Arial" panose="020B0604020202020204" pitchFamily="34" charset="0"/>
              <a:buChar char="»"/>
              <a:defRPr sz="2400">
                <a:solidFill>
                  <a:schemeClr val="tx1"/>
                </a:solidFill>
                <a:latin typeface="Helvetica Neue" charset="0"/>
                <a:ea typeface="ＭＳ Ｐゴシック" panose="020B0600070205080204" pitchFamily="34" charset="-128"/>
                <a:cs typeface="Helvetica Neue" charset="0"/>
              </a:defRPr>
            </a:lvl9pPr>
          </a:lstStyle>
          <a:p>
            <a:pPr eaLnBrk="1" hangingPunct="1">
              <a:spcBef>
                <a:spcPct val="0"/>
              </a:spcBef>
              <a:buFont typeface="Wingdings" panose="05000000000000000000" pitchFamily="2" charset="2"/>
              <a:buNone/>
            </a:pPr>
            <a:r>
              <a:rPr lang="en-US" altLang="en-US" sz="2000">
                <a:solidFill>
                  <a:srgbClr val="000000"/>
                </a:solidFill>
              </a:rPr>
              <a:t>As the previous example illustrates, even when the population distribution is very non-Normal, the sampling distribution of the sample mean often looks approximately Normal with sample sizes as small as </a:t>
            </a:r>
            <a:r>
              <a:rPr lang="en-US" altLang="en-US" sz="2000" i="1">
                <a:solidFill>
                  <a:srgbClr val="000000"/>
                </a:solidFill>
              </a:rPr>
              <a:t>n</a:t>
            </a:r>
            <a:r>
              <a:rPr lang="en-US" altLang="en-US" sz="2000">
                <a:solidFill>
                  <a:srgbClr val="000000"/>
                </a:solidFill>
              </a:rPr>
              <a:t> = 25.</a:t>
            </a:r>
            <a:endParaRPr lang="en-US" altLang="en-US" sz="2000"/>
          </a:p>
        </p:txBody>
      </p:sp>
    </p:spTree>
    <p:extLst>
      <p:ext uri="{BB962C8B-B14F-4D97-AF65-F5344CB8AC3E}">
        <p14:creationId xmlns:p14="http://schemas.microsoft.com/office/powerpoint/2010/main" val="18341180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should have learned:</a:t>
            </a:r>
            <a:endParaRPr lang="en-US" dirty="0"/>
          </a:p>
        </p:txBody>
      </p:sp>
      <p:sp>
        <p:nvSpPr>
          <p:cNvPr id="4" name="TextBox 3"/>
          <p:cNvSpPr txBox="1"/>
          <p:nvPr/>
        </p:nvSpPr>
        <p:spPr>
          <a:xfrm>
            <a:off x="533400" y="2057400"/>
            <a:ext cx="4919039" cy="369332"/>
          </a:xfrm>
          <a:prstGeom prst="rect">
            <a:avLst/>
          </a:prstGeom>
          <a:noFill/>
        </p:spPr>
        <p:txBody>
          <a:bodyPr wrap="none" rtlCol="0">
            <a:spAutoFit/>
          </a:bodyPr>
          <a:lstStyle/>
          <a:p>
            <a:r>
              <a:rPr lang="en-US" dirty="0" smtClean="0"/>
              <a:t>When samples are taken from</a:t>
            </a:r>
            <a:r>
              <a:rPr lang="en-US" b="1" dirty="0" smtClean="0"/>
              <a:t> </a:t>
            </a:r>
            <a:r>
              <a:rPr lang="en-US" b="1" dirty="0" err="1" smtClean="0"/>
              <a:t>ANY</a:t>
            </a:r>
            <a:r>
              <a:rPr lang="en-US" dirty="0" err="1" smtClean="0"/>
              <a:t>distribution</a:t>
            </a:r>
            <a:r>
              <a:rPr lang="en-US" dirty="0" smtClean="0"/>
              <a:t>:</a:t>
            </a:r>
            <a:endParaRPr lang="en-US" dirty="0"/>
          </a:p>
        </p:txBody>
      </p:sp>
      <p:sp>
        <p:nvSpPr>
          <p:cNvPr id="5" name="TextBox 4"/>
          <p:cNvSpPr txBox="1"/>
          <p:nvPr/>
        </p:nvSpPr>
        <p:spPr>
          <a:xfrm>
            <a:off x="990600" y="2514600"/>
            <a:ext cx="8244245" cy="646331"/>
          </a:xfrm>
          <a:prstGeom prst="rect">
            <a:avLst/>
          </a:prstGeom>
          <a:noFill/>
        </p:spPr>
        <p:txBody>
          <a:bodyPr wrap="none" rtlCol="0">
            <a:spAutoFit/>
          </a:bodyPr>
          <a:lstStyle/>
          <a:p>
            <a:r>
              <a:rPr lang="en-US" dirty="0" smtClean="0"/>
              <a:t>According to the Central Limit Theorem, the sample means will be approximately</a:t>
            </a:r>
          </a:p>
          <a:p>
            <a:r>
              <a:rPr lang="en-US" dirty="0" smtClean="0"/>
              <a:t> Normally distributed</a:t>
            </a:r>
            <a:endParaRPr lang="en-US" dirty="0"/>
          </a:p>
        </p:txBody>
      </p:sp>
      <p:graphicFrame>
        <p:nvGraphicFramePr>
          <p:cNvPr id="7" name="Object 6"/>
          <p:cNvGraphicFramePr>
            <a:graphicFrameLocks noChangeAspect="1"/>
          </p:cNvGraphicFramePr>
          <p:nvPr/>
        </p:nvGraphicFramePr>
        <p:xfrm>
          <a:off x="3200400" y="3124200"/>
          <a:ext cx="1566333" cy="762000"/>
        </p:xfrm>
        <a:graphic>
          <a:graphicData uri="http://schemas.openxmlformats.org/presentationml/2006/ole">
            <mc:AlternateContent xmlns:mc="http://schemas.openxmlformats.org/markup-compatibility/2006">
              <mc:Choice xmlns:v="urn:schemas-microsoft-com:vml" Requires="v">
                <p:oleObj spid="_x0000_s65552" name="Equation" r:id="rId3" imgW="939600" imgH="457200" progId="Equation.3">
                  <p:embed/>
                </p:oleObj>
              </mc:Choice>
              <mc:Fallback>
                <p:oleObj name="Equation" r:id="rId3" imgW="93960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124200"/>
                        <a:ext cx="156633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flipH="1">
            <a:off x="1188717" y="4343400"/>
            <a:ext cx="4450082" cy="369332"/>
          </a:xfrm>
          <a:prstGeom prst="rect">
            <a:avLst/>
          </a:prstGeom>
          <a:noFill/>
        </p:spPr>
        <p:txBody>
          <a:bodyPr wrap="square" rtlCol="0">
            <a:spAutoFit/>
          </a:bodyPr>
          <a:lstStyle/>
          <a:p>
            <a:r>
              <a:rPr lang="en-US" dirty="0" smtClean="0"/>
              <a:t>As long as n is large and from a SRS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Careful</a:t>
            </a:r>
            <a:endParaRPr lang="en-US" dirty="0"/>
          </a:p>
        </p:txBody>
      </p:sp>
      <p:sp>
        <p:nvSpPr>
          <p:cNvPr id="3" name="Content Placeholder 2"/>
          <p:cNvSpPr>
            <a:spLocks noGrp="1"/>
          </p:cNvSpPr>
          <p:nvPr>
            <p:ph idx="1"/>
          </p:nvPr>
        </p:nvSpPr>
        <p:spPr>
          <a:xfrm>
            <a:off x="457200" y="1935480"/>
            <a:ext cx="8229600" cy="1264920"/>
          </a:xfrm>
        </p:spPr>
        <p:txBody>
          <a:bodyPr/>
          <a:lstStyle/>
          <a:p>
            <a:r>
              <a:rPr lang="en-US" dirty="0" smtClean="0"/>
              <a:t>The reason we can use a normal distribution here  is because we are taking a sample</a:t>
            </a:r>
            <a:endParaRPr lang="en-US" dirty="0"/>
          </a:p>
        </p:txBody>
      </p:sp>
      <p:sp>
        <p:nvSpPr>
          <p:cNvPr id="5" name="Content Placeholder 2"/>
          <p:cNvSpPr txBox="1">
            <a:spLocks/>
          </p:cNvSpPr>
          <p:nvPr/>
        </p:nvSpPr>
        <p:spPr>
          <a:xfrm>
            <a:off x="457200" y="3276600"/>
            <a:ext cx="8229600" cy="1295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If we were just looking for the probability that 1 boat would be at a certain value we can’t use a normal probability model  for non-normal data</a:t>
            </a:r>
            <a:endParaRPr lang="en-US" dirty="0"/>
          </a:p>
        </p:txBody>
      </p:sp>
      <p:sp>
        <p:nvSpPr>
          <p:cNvPr id="6" name="Content Placeholder 2"/>
          <p:cNvSpPr txBox="1">
            <a:spLocks/>
          </p:cNvSpPr>
          <p:nvPr/>
        </p:nvSpPr>
        <p:spPr>
          <a:xfrm>
            <a:off x="457200" y="4800600"/>
            <a:ext cx="8458200" cy="16002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In this example (and many of the examples we are going to do) we take a sample and then take a look at the likelihood of getting a certain mean for that sample.</a:t>
            </a:r>
            <a:endParaRPr lang="en-US" dirty="0"/>
          </a:p>
        </p:txBody>
      </p:sp>
    </p:spTree>
    <p:extLst>
      <p:ext uri="{BB962C8B-B14F-4D97-AF65-F5344CB8AC3E}">
        <p14:creationId xmlns:p14="http://schemas.microsoft.com/office/powerpoint/2010/main" val="196751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Conditions for Sampling Means</a:t>
            </a:r>
            <a:endParaRPr lang="en-US" u="sng" dirty="0"/>
          </a:p>
        </p:txBody>
      </p:sp>
      <p:sp>
        <p:nvSpPr>
          <p:cNvPr id="3" name="Content Placeholder 2"/>
          <p:cNvSpPr>
            <a:spLocks noGrp="1"/>
          </p:cNvSpPr>
          <p:nvPr>
            <p:ph idx="1"/>
          </p:nvPr>
        </p:nvSpPr>
        <p:spPr/>
        <p:txBody>
          <a:bodyPr/>
          <a:lstStyle/>
          <a:p>
            <a:pPr marL="0" indent="0">
              <a:buNone/>
            </a:pPr>
            <a:r>
              <a:rPr lang="en-US" dirty="0" smtClean="0"/>
              <a:t>1) Either sample is:	</a:t>
            </a:r>
          </a:p>
          <a:p>
            <a:pPr marL="0" indent="0">
              <a:buNone/>
            </a:pPr>
            <a:r>
              <a:rPr lang="en-US" dirty="0"/>
              <a:t>	</a:t>
            </a:r>
            <a:r>
              <a:rPr lang="en-US" dirty="0" smtClean="0"/>
              <a:t>- From a normal distribution</a:t>
            </a:r>
          </a:p>
          <a:p>
            <a:pPr marL="0" indent="0">
              <a:buNone/>
            </a:pPr>
            <a:r>
              <a:rPr lang="en-US" dirty="0"/>
              <a:t>	</a:t>
            </a:r>
            <a:r>
              <a:rPr lang="en-US" dirty="0" smtClean="0"/>
              <a:t>	</a:t>
            </a:r>
            <a:r>
              <a:rPr lang="en-US" b="1" i="1" dirty="0" smtClean="0"/>
              <a:t>OR</a:t>
            </a:r>
          </a:p>
          <a:p>
            <a:pPr marL="0" indent="0">
              <a:buNone/>
            </a:pPr>
            <a:r>
              <a:rPr lang="en-US" dirty="0"/>
              <a:t>	</a:t>
            </a:r>
            <a:r>
              <a:rPr lang="en-US" dirty="0" smtClean="0"/>
              <a:t>- a large sample (typically more than 30)</a:t>
            </a:r>
          </a:p>
          <a:p>
            <a:pPr marL="0" indent="0">
              <a:buNone/>
            </a:pPr>
            <a:endParaRPr lang="en-US" dirty="0" smtClean="0"/>
          </a:p>
          <a:p>
            <a:pPr marL="0" indent="0">
              <a:buNone/>
            </a:pPr>
            <a:endParaRPr lang="en-US" dirty="0" smtClean="0"/>
          </a:p>
          <a:p>
            <a:pPr marL="0" indent="0">
              <a:buNone/>
            </a:pPr>
            <a:r>
              <a:rPr lang="en-US" dirty="0" smtClean="0"/>
              <a:t>2) Sample is taken using SRS</a:t>
            </a:r>
            <a:endParaRPr lang="en-US" dirty="0"/>
          </a:p>
        </p:txBody>
      </p:sp>
    </p:spTree>
    <p:extLst>
      <p:ext uri="{BB962C8B-B14F-4D97-AF65-F5344CB8AC3E}">
        <p14:creationId xmlns:p14="http://schemas.microsoft.com/office/powerpoint/2010/main" val="1612247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women’s height</a:t>
            </a:r>
            <a:endParaRPr lang="en-US" dirty="0"/>
          </a:p>
        </p:txBody>
      </p:sp>
      <p:sp>
        <p:nvSpPr>
          <p:cNvPr id="3" name="Content Placeholder 2"/>
          <p:cNvSpPr>
            <a:spLocks noGrp="1"/>
          </p:cNvSpPr>
          <p:nvPr>
            <p:ph idx="1"/>
          </p:nvPr>
        </p:nvSpPr>
        <p:spPr/>
        <p:txBody>
          <a:bodyPr/>
          <a:lstStyle/>
          <a:p>
            <a:r>
              <a:rPr lang="en-US" dirty="0" smtClean="0"/>
              <a:t>The height of young women follows a Normal distribution with mean mu=64.5 in and standard deviation = 2.5 inches.</a:t>
            </a:r>
          </a:p>
          <a:p>
            <a:pPr lvl="1"/>
            <a:endParaRPr lang="en-US" dirty="0"/>
          </a:p>
          <a:p>
            <a:pPr lvl="1"/>
            <a:r>
              <a:rPr lang="en-US" dirty="0" smtClean="0"/>
              <a:t>Find the probability that a randomly selected woman is taller than 66.5 inches.  Show work.</a:t>
            </a:r>
          </a:p>
          <a:p>
            <a:pPr lvl="1"/>
            <a:endParaRPr lang="en-US" dirty="0"/>
          </a:p>
          <a:p>
            <a:pPr lvl="1"/>
            <a:r>
              <a:rPr lang="en-US" dirty="0" smtClean="0"/>
              <a:t>Find the probability that the mean height of an SRS of 10 young women exceeds 66.5 in.  Show work. (mean, </a:t>
            </a:r>
            <a:r>
              <a:rPr lang="en-US" dirty="0" err="1" smtClean="0"/>
              <a:t>st.d</a:t>
            </a:r>
            <a:r>
              <a:rPr lang="en-US" dirty="0" smtClean="0"/>
              <a:t>.)</a:t>
            </a:r>
            <a:endParaRPr lang="en-US" dirty="0"/>
          </a:p>
        </p:txBody>
      </p:sp>
    </p:spTree>
    <p:extLst>
      <p:ext uri="{BB962C8B-B14F-4D97-AF65-F5344CB8AC3E}">
        <p14:creationId xmlns:p14="http://schemas.microsoft.com/office/powerpoint/2010/main" val="251320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990600"/>
            <a:ext cx="8763000" cy="4708981"/>
          </a:xfrm>
          <a:prstGeom prst="rect">
            <a:avLst/>
          </a:prstGeom>
          <a:noFill/>
        </p:spPr>
        <p:txBody>
          <a:bodyPr wrap="square" rtlCol="0">
            <a:spAutoFit/>
          </a:bodyPr>
          <a:lstStyle/>
          <a:p>
            <a:r>
              <a:rPr lang="en-US" dirty="0" smtClean="0"/>
              <a:t> </a:t>
            </a:r>
          </a:p>
          <a:p>
            <a:r>
              <a:rPr lang="en-US" sz="2200" dirty="0" smtClean="0"/>
              <a:t>1.  A large simple random sample of people aged nineteen to thirty living in the state of Colorado was surveyed to determine which of two MP3 players just developed by a new company was preferred.  To which of the following populations can the results of this survey be safely generalized?</a:t>
            </a:r>
          </a:p>
          <a:p>
            <a:r>
              <a:rPr lang="en-US" sz="2200" dirty="0" smtClean="0"/>
              <a:t> </a:t>
            </a:r>
          </a:p>
          <a:p>
            <a:pPr lvl="0"/>
            <a:r>
              <a:rPr lang="en-US" sz="2200" dirty="0" smtClean="0"/>
              <a:t>A.  Only people aged nineteen to thirty living in the state of Colorado who were in this survey.</a:t>
            </a:r>
          </a:p>
          <a:p>
            <a:pPr lvl="0"/>
            <a:r>
              <a:rPr lang="en-US" sz="2200" dirty="0" smtClean="0"/>
              <a:t>B.  Only people aged nineteen to thirty living in the state of Colorado.</a:t>
            </a:r>
          </a:p>
          <a:p>
            <a:pPr lvl="0"/>
            <a:r>
              <a:rPr lang="en-US" sz="2200" dirty="0" smtClean="0"/>
              <a:t>C.  All people living in the state of Colorado.</a:t>
            </a:r>
          </a:p>
          <a:p>
            <a:pPr lvl="0"/>
            <a:r>
              <a:rPr lang="en-US" sz="2200" dirty="0" smtClean="0"/>
              <a:t>D.  Only people aged nineteen to thirty living in the United States.</a:t>
            </a:r>
          </a:p>
          <a:p>
            <a:pPr lvl="0"/>
            <a:r>
              <a:rPr lang="en-US" sz="2200" dirty="0" smtClean="0"/>
              <a:t>E.  All people living in the United States.</a:t>
            </a:r>
          </a:p>
          <a:p>
            <a:endParaRPr lang="en-US" dirty="0"/>
          </a:p>
        </p:txBody>
      </p:sp>
      <p:sp>
        <p:nvSpPr>
          <p:cNvPr id="6" name="Oval 5"/>
          <p:cNvSpPr/>
          <p:nvPr/>
        </p:nvSpPr>
        <p:spPr>
          <a:xfrm>
            <a:off x="152400" y="3924300"/>
            <a:ext cx="381000" cy="381000"/>
          </a:xfrm>
          <a:prstGeom prst="ellipse">
            <a:avLst/>
          </a:prstGeom>
          <a:no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Servicing AC   (CLT)</a:t>
            </a:r>
            <a:endParaRPr lang="en-US" dirty="0"/>
          </a:p>
        </p:txBody>
      </p:sp>
      <p:sp>
        <p:nvSpPr>
          <p:cNvPr id="3" name="Content Placeholder 2"/>
          <p:cNvSpPr>
            <a:spLocks noGrp="1"/>
          </p:cNvSpPr>
          <p:nvPr>
            <p:ph idx="1"/>
          </p:nvPr>
        </p:nvSpPr>
        <p:spPr>
          <a:xfrm>
            <a:off x="465161" y="1524000"/>
            <a:ext cx="8229600" cy="4389120"/>
          </a:xfrm>
        </p:spPr>
        <p:txBody>
          <a:bodyPr>
            <a:normAutofit/>
          </a:bodyPr>
          <a:lstStyle/>
          <a:p>
            <a:r>
              <a:rPr lang="en-US" dirty="0" smtClean="0"/>
              <a:t>Your company has contracted to perform preventive maintenance on thousands of air-conditioning units in a large city.  Based on service records from the past year, the time (in hours) that a technician requires to complete the work follows a strongly right-skewed distribution with mu=1 hour and </a:t>
            </a:r>
            <a:r>
              <a:rPr lang="en-US" dirty="0" err="1" smtClean="0"/>
              <a:t>st.d</a:t>
            </a:r>
            <a:r>
              <a:rPr lang="en-US" dirty="0" smtClean="0"/>
              <a:t>=1 hour. In the coming week, your company will service and SRS of 70 a/c units in the city.  You plan to budget on average of 1.1 hours per unit for the tech to complete the work.  Will this be enough?</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4098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410200"/>
          </a:xfrm>
        </p:spPr>
        <p:txBody>
          <a:bodyPr>
            <a:normAutofit fontScale="55000" lnSpcReduction="20000"/>
          </a:bodyPr>
          <a:lstStyle/>
          <a:p>
            <a:pPr>
              <a:buNone/>
            </a:pPr>
            <a:r>
              <a:rPr lang="en-US" sz="4200" dirty="0" smtClean="0"/>
              <a:t>2.  The buyer for an electronics store wants to estimate the proportion of defective wireless game controllers in a shipment of 5,000 controllers from the store’s primary supplier.  The shipment consists of 200 boxes each containing 25 controllers.  The buyer numbers the boxes from 1 to 200 and randomly selects six numbers in that range.  She then opens the six boxes with the corresponding numbers, examines all 25 controllers in each of these boxes, and determines the proportion of the 150 controllers that are defective.  What type of sample is this?</a:t>
            </a:r>
          </a:p>
          <a:p>
            <a:pPr>
              <a:buNone/>
            </a:pPr>
            <a:r>
              <a:rPr lang="en-US" sz="4200" dirty="0" smtClean="0"/>
              <a:t> </a:t>
            </a:r>
          </a:p>
          <a:p>
            <a:pPr lvl="0">
              <a:buNone/>
            </a:pPr>
            <a:r>
              <a:rPr lang="en-US" sz="4200" dirty="0" smtClean="0"/>
              <a:t>A.  Biased random sample</a:t>
            </a:r>
          </a:p>
          <a:p>
            <a:pPr lvl="0">
              <a:buNone/>
            </a:pPr>
            <a:r>
              <a:rPr lang="en-US" sz="4200" dirty="0" smtClean="0"/>
              <a:t>B.  Nonrandom sample</a:t>
            </a:r>
          </a:p>
          <a:p>
            <a:pPr lvl="0">
              <a:buNone/>
            </a:pPr>
            <a:r>
              <a:rPr lang="en-US" sz="4200" dirty="0" smtClean="0"/>
              <a:t>C.  Simple Random sample</a:t>
            </a:r>
          </a:p>
          <a:p>
            <a:pPr lvl="0">
              <a:buNone/>
            </a:pPr>
            <a:r>
              <a:rPr lang="en-US" sz="4200" dirty="0" smtClean="0"/>
              <a:t>D.  Stratified random sample</a:t>
            </a:r>
          </a:p>
          <a:p>
            <a:pPr lvl="0">
              <a:buNone/>
            </a:pPr>
            <a:r>
              <a:rPr lang="en-US" sz="4200" dirty="0" smtClean="0"/>
              <a:t>E.  Cluster random sample</a:t>
            </a:r>
          </a:p>
          <a:p>
            <a:pPr>
              <a:buNone/>
            </a:pPr>
            <a:r>
              <a:rPr lang="en-US" dirty="0" smtClean="0"/>
              <a:t> </a:t>
            </a:r>
          </a:p>
          <a:p>
            <a:pPr>
              <a:buNone/>
            </a:pPr>
            <a:endParaRPr lang="en-US" dirty="0"/>
          </a:p>
        </p:txBody>
      </p:sp>
      <p:sp>
        <p:nvSpPr>
          <p:cNvPr id="4" name="Oval 3"/>
          <p:cNvSpPr/>
          <p:nvPr/>
        </p:nvSpPr>
        <p:spPr>
          <a:xfrm>
            <a:off x="222738" y="5334000"/>
            <a:ext cx="381000" cy="381000"/>
          </a:xfrm>
          <a:prstGeom prst="ellipse">
            <a:avLst/>
          </a:prstGeom>
          <a:no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Inference</a:t>
            </a:r>
            <a:endParaRPr lang="en-US" dirty="0"/>
          </a:p>
        </p:txBody>
      </p:sp>
      <p:sp>
        <p:nvSpPr>
          <p:cNvPr id="15362" name="Text Box 2"/>
          <p:cNvSpPr txBox="1">
            <a:spLocks noChangeArrowheads="1"/>
          </p:cNvSpPr>
          <p:nvPr/>
        </p:nvSpPr>
        <p:spPr bwMode="auto">
          <a:xfrm>
            <a:off x="1828800" y="3352800"/>
            <a:ext cx="1752600" cy="3429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Population</a:t>
            </a:r>
            <a:endParaRPr kumimoji="0" lang="en-US" sz="2800" b="0" i="0" u="none" strike="noStrike" cap="none" normalizeH="0" baseline="0" dirty="0" smtClean="0">
              <a:ln>
                <a:noFill/>
              </a:ln>
              <a:solidFill>
                <a:schemeClr val="tx1"/>
              </a:solidFill>
              <a:effectLst/>
              <a:latin typeface="Arial" pitchFamily="34" charset="0"/>
            </a:endParaRPr>
          </a:p>
        </p:txBody>
      </p:sp>
      <p:pic>
        <p:nvPicPr>
          <p:cNvPr id="5" name="Picture 4" descr="MPj04386340000[1]"/>
          <p:cNvPicPr/>
          <p:nvPr/>
        </p:nvPicPr>
        <p:blipFill>
          <a:blip r:embed="rId3" cstate="print"/>
          <a:srcRect/>
          <a:stretch>
            <a:fillRect/>
          </a:stretch>
        </p:blipFill>
        <p:spPr bwMode="auto">
          <a:xfrm>
            <a:off x="1295400" y="2133600"/>
            <a:ext cx="3048000" cy="1143000"/>
          </a:xfrm>
          <a:prstGeom prst="rect">
            <a:avLst/>
          </a:prstGeom>
          <a:noFill/>
          <a:ln w="9525">
            <a:noFill/>
            <a:miter lim="800000"/>
            <a:headEnd/>
            <a:tailEnd/>
          </a:ln>
        </p:spPr>
      </p:pic>
      <p:pic>
        <p:nvPicPr>
          <p:cNvPr id="6" name="Picture 5" descr="MCj04175620000[1]"/>
          <p:cNvPicPr/>
          <p:nvPr/>
        </p:nvPicPr>
        <p:blipFill>
          <a:blip r:embed="rId4" cstate="print"/>
          <a:srcRect/>
          <a:stretch>
            <a:fillRect/>
          </a:stretch>
        </p:blipFill>
        <p:spPr bwMode="auto">
          <a:xfrm>
            <a:off x="6096000" y="1981200"/>
            <a:ext cx="1676400" cy="1295400"/>
          </a:xfrm>
          <a:prstGeom prst="rect">
            <a:avLst/>
          </a:prstGeom>
          <a:noFill/>
          <a:ln w="9525">
            <a:noFill/>
            <a:miter lim="800000"/>
            <a:headEnd/>
            <a:tailEnd/>
          </a:ln>
        </p:spPr>
      </p:pic>
      <p:sp>
        <p:nvSpPr>
          <p:cNvPr id="15363" name="Text Box 3"/>
          <p:cNvSpPr txBox="1">
            <a:spLocks noChangeArrowheads="1"/>
          </p:cNvSpPr>
          <p:nvPr/>
        </p:nvSpPr>
        <p:spPr bwMode="auto">
          <a:xfrm>
            <a:off x="6248400" y="3429000"/>
            <a:ext cx="1371600" cy="3429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Sample</a:t>
            </a:r>
            <a:endParaRPr kumimoji="0" lang="en-US" sz="2400" b="0" i="0" u="none" strike="noStrike" cap="none" normalizeH="0" baseline="0" dirty="0" smtClean="0">
              <a:ln>
                <a:noFill/>
              </a:ln>
              <a:solidFill>
                <a:schemeClr val="tx1"/>
              </a:solidFill>
              <a:effectLst/>
              <a:latin typeface="Arial" pitchFamily="34" charset="0"/>
            </a:endParaRPr>
          </a:p>
        </p:txBody>
      </p:sp>
      <p:sp>
        <p:nvSpPr>
          <p:cNvPr id="15364" name="Text Box 4"/>
          <p:cNvSpPr txBox="1">
            <a:spLocks noChangeArrowheads="1"/>
          </p:cNvSpPr>
          <p:nvPr/>
        </p:nvSpPr>
        <p:spPr bwMode="auto">
          <a:xfrm>
            <a:off x="6324600" y="5486400"/>
            <a:ext cx="1600200" cy="3429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Statistic</a:t>
            </a:r>
            <a:endParaRPr kumimoji="0" lang="en-US" sz="2400" b="0" i="0" u="none" strike="noStrike" cap="none" normalizeH="0" baseline="0" dirty="0" smtClean="0">
              <a:ln>
                <a:noFill/>
              </a:ln>
              <a:solidFill>
                <a:schemeClr val="tx1"/>
              </a:solidFill>
              <a:effectLst/>
              <a:latin typeface="Arial" pitchFamily="34" charset="0"/>
            </a:endParaRPr>
          </a:p>
        </p:txBody>
      </p:sp>
      <p:sp>
        <p:nvSpPr>
          <p:cNvPr id="9" name="Text Box 4"/>
          <p:cNvSpPr txBox="1">
            <a:spLocks noChangeArrowheads="1"/>
          </p:cNvSpPr>
          <p:nvPr/>
        </p:nvSpPr>
        <p:spPr bwMode="auto">
          <a:xfrm>
            <a:off x="1981200" y="5410200"/>
            <a:ext cx="1600200" cy="3429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Parameter</a:t>
            </a:r>
            <a:endParaRPr kumimoji="0" lang="en-US" sz="2400" b="0" i="0" u="none" strike="noStrike" cap="none" normalizeH="0" baseline="0" dirty="0" smtClean="0">
              <a:ln>
                <a:noFill/>
              </a:ln>
              <a:solidFill>
                <a:schemeClr val="tx1"/>
              </a:solidFill>
              <a:effectLst/>
              <a:latin typeface="Arial" pitchFamily="34" charset="0"/>
            </a:endParaRPr>
          </a:p>
        </p:txBody>
      </p:sp>
      <p:sp>
        <p:nvSpPr>
          <p:cNvPr id="10" name="Right Arrow 9"/>
          <p:cNvSpPr/>
          <p:nvPr/>
        </p:nvSpPr>
        <p:spPr>
          <a:xfrm>
            <a:off x="4648200" y="2286000"/>
            <a:ext cx="1295400" cy="731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6858000" y="3886200"/>
            <a:ext cx="7620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t>measure</a:t>
            </a:r>
            <a:endParaRPr lang="en-US" dirty="0"/>
          </a:p>
        </p:txBody>
      </p:sp>
      <p:sp>
        <p:nvSpPr>
          <p:cNvPr id="12" name="Left Arrow 11"/>
          <p:cNvSpPr/>
          <p:nvPr/>
        </p:nvSpPr>
        <p:spPr>
          <a:xfrm>
            <a:off x="4114800" y="5181600"/>
            <a:ext cx="17526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estimate</a:t>
            </a:r>
            <a:endParaRPr lang="en-US" dirty="0"/>
          </a:p>
        </p:txBody>
      </p:sp>
      <p:sp>
        <p:nvSpPr>
          <p:cNvPr id="13" name="Up Arrow 12"/>
          <p:cNvSpPr/>
          <p:nvPr/>
        </p:nvSpPr>
        <p:spPr>
          <a:xfrm>
            <a:off x="2286000" y="3810000"/>
            <a:ext cx="762000" cy="1600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Infer</a:t>
            </a:r>
            <a:endParaRPr lang="en-US" dirty="0"/>
          </a:p>
        </p:txBody>
      </p:sp>
      <p:graphicFrame>
        <p:nvGraphicFramePr>
          <p:cNvPr id="15365" name="Object 5"/>
          <p:cNvGraphicFramePr>
            <a:graphicFrameLocks noChangeAspect="1"/>
          </p:cNvGraphicFramePr>
          <p:nvPr/>
        </p:nvGraphicFramePr>
        <p:xfrm>
          <a:off x="6248400" y="5867400"/>
          <a:ext cx="476250" cy="635000"/>
        </p:xfrm>
        <a:graphic>
          <a:graphicData uri="http://schemas.openxmlformats.org/presentationml/2006/ole">
            <mc:AlternateContent xmlns:mc="http://schemas.openxmlformats.org/markup-compatibility/2006">
              <mc:Choice xmlns:v="urn:schemas-microsoft-com:vml" Requires="v">
                <p:oleObj spid="_x0000_s68676"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5867400"/>
                        <a:ext cx="47625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6" name="Object 6"/>
          <p:cNvGraphicFramePr>
            <a:graphicFrameLocks noChangeAspect="1"/>
          </p:cNvGraphicFramePr>
          <p:nvPr/>
        </p:nvGraphicFramePr>
        <p:xfrm>
          <a:off x="6858000" y="5943600"/>
          <a:ext cx="436563" cy="515937"/>
        </p:xfrm>
        <a:graphic>
          <a:graphicData uri="http://schemas.openxmlformats.org/presentationml/2006/ole">
            <mc:AlternateContent xmlns:mc="http://schemas.openxmlformats.org/markup-compatibility/2006">
              <mc:Choice xmlns:v="urn:schemas-microsoft-com:vml" Requires="v">
                <p:oleObj spid="_x0000_s68677" name="Equation" r:id="rId7" imgW="139680" imgH="164880" progId="Equation.3">
                  <p:embed/>
                </p:oleObj>
              </mc:Choice>
              <mc:Fallback>
                <p:oleObj name="Equation" r:id="rId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5943600"/>
                        <a:ext cx="436563"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7" name="Object 7"/>
          <p:cNvGraphicFramePr>
            <a:graphicFrameLocks noChangeAspect="1"/>
          </p:cNvGraphicFramePr>
          <p:nvPr/>
        </p:nvGraphicFramePr>
        <p:xfrm>
          <a:off x="7467600" y="5943600"/>
          <a:ext cx="357188" cy="436563"/>
        </p:xfrm>
        <a:graphic>
          <a:graphicData uri="http://schemas.openxmlformats.org/presentationml/2006/ole">
            <mc:AlternateContent xmlns:mc="http://schemas.openxmlformats.org/markup-compatibility/2006">
              <mc:Choice xmlns:v="urn:schemas-microsoft-com:vml" Requires="v">
                <p:oleObj spid="_x0000_s68678" name="Equation" r:id="rId9" imgW="114120" imgH="139680" progId="Equation.3">
                  <p:embed/>
                </p:oleObj>
              </mc:Choice>
              <mc:Fallback>
                <p:oleObj name="Equation" r:id="rId9" imgW="114120" imgH="1396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67600" y="5943600"/>
                        <a:ext cx="357188"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8" name="Object 8"/>
          <p:cNvGraphicFramePr>
            <a:graphicFrameLocks noChangeAspect="1"/>
          </p:cNvGraphicFramePr>
          <p:nvPr/>
        </p:nvGraphicFramePr>
        <p:xfrm>
          <a:off x="2133600" y="5943600"/>
          <a:ext cx="476250" cy="515937"/>
        </p:xfrm>
        <a:graphic>
          <a:graphicData uri="http://schemas.openxmlformats.org/presentationml/2006/ole">
            <mc:AlternateContent xmlns:mc="http://schemas.openxmlformats.org/markup-compatibility/2006">
              <mc:Choice xmlns:v="urn:schemas-microsoft-com:vml" Requires="v">
                <p:oleObj spid="_x0000_s68679" name="Equation" r:id="rId11" imgW="152280" imgH="164880" progId="Equation.3">
                  <p:embed/>
                </p:oleObj>
              </mc:Choice>
              <mc:Fallback>
                <p:oleObj name="Equation" r:id="rId11" imgW="152280" imgH="1648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3600" y="5943600"/>
                        <a:ext cx="476250"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9" name="Object 9"/>
          <p:cNvGraphicFramePr>
            <a:graphicFrameLocks noChangeAspect="1"/>
          </p:cNvGraphicFramePr>
          <p:nvPr/>
        </p:nvGraphicFramePr>
        <p:xfrm>
          <a:off x="2667000" y="5943600"/>
          <a:ext cx="476250" cy="515938"/>
        </p:xfrm>
        <a:graphic>
          <a:graphicData uri="http://schemas.openxmlformats.org/presentationml/2006/ole">
            <mc:AlternateContent xmlns:mc="http://schemas.openxmlformats.org/markup-compatibility/2006">
              <mc:Choice xmlns:v="urn:schemas-microsoft-com:vml" Requires="v">
                <p:oleObj spid="_x0000_s68680" name="Equation" r:id="rId13" imgW="152280" imgH="164880" progId="Equation.3">
                  <p:embed/>
                </p:oleObj>
              </mc:Choice>
              <mc:Fallback>
                <p:oleObj name="Equation" r:id="rId13" imgW="152280" imgH="164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5943600"/>
                        <a:ext cx="476250"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70" name="Object 10"/>
          <p:cNvGraphicFramePr>
            <a:graphicFrameLocks noChangeAspect="1"/>
          </p:cNvGraphicFramePr>
          <p:nvPr/>
        </p:nvGraphicFramePr>
        <p:xfrm>
          <a:off x="3200400" y="5943600"/>
          <a:ext cx="476250" cy="436563"/>
        </p:xfrm>
        <a:graphic>
          <a:graphicData uri="http://schemas.openxmlformats.org/presentationml/2006/ole">
            <mc:AlternateContent xmlns:mc="http://schemas.openxmlformats.org/markup-compatibility/2006">
              <mc:Choice xmlns:v="urn:schemas-microsoft-com:vml" Requires="v">
                <p:oleObj spid="_x0000_s68681" name="Equation" r:id="rId15" imgW="152280" imgH="139680" progId="Equation.3">
                  <p:embed/>
                </p:oleObj>
              </mc:Choice>
              <mc:Fallback>
                <p:oleObj name="Equation" r:id="rId15" imgW="152280" imgH="1396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00400" y="5943600"/>
                        <a:ext cx="476250"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8839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36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36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37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animBg="1"/>
      <p:bldP spid="15364"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4" name="Rectangle 3"/>
          <p:cNvSpPr/>
          <p:nvPr/>
        </p:nvSpPr>
        <p:spPr>
          <a:xfrm>
            <a:off x="914400" y="1905000"/>
            <a:ext cx="6019800" cy="369332"/>
          </a:xfrm>
          <a:prstGeom prst="rect">
            <a:avLst/>
          </a:prstGeom>
        </p:spPr>
        <p:txBody>
          <a:bodyPr wrap="square">
            <a:spAutoFit/>
          </a:bodyPr>
          <a:lstStyle/>
          <a:p>
            <a:r>
              <a:rPr lang="en-US" dirty="0" smtClean="0"/>
              <a:t>Parameter: a number that describe the population.  </a:t>
            </a:r>
            <a:endParaRPr lang="en-US" dirty="0"/>
          </a:p>
        </p:txBody>
      </p:sp>
      <p:sp>
        <p:nvSpPr>
          <p:cNvPr id="5" name="Rectangle 4"/>
          <p:cNvSpPr/>
          <p:nvPr/>
        </p:nvSpPr>
        <p:spPr>
          <a:xfrm>
            <a:off x="914400" y="2286000"/>
            <a:ext cx="4456605" cy="369332"/>
          </a:xfrm>
          <a:prstGeom prst="rect">
            <a:avLst/>
          </a:prstGeom>
        </p:spPr>
        <p:txBody>
          <a:bodyPr wrap="none">
            <a:spAutoFit/>
          </a:bodyPr>
          <a:lstStyle/>
          <a:p>
            <a:r>
              <a:rPr lang="en-US" dirty="0"/>
              <a:t>Statistic: a number that describes a sample.</a:t>
            </a:r>
          </a:p>
        </p:txBody>
      </p:sp>
      <p:graphicFrame>
        <p:nvGraphicFramePr>
          <p:cNvPr id="7" name="Table 6"/>
          <p:cNvGraphicFramePr>
            <a:graphicFrameLocks noGrp="1"/>
          </p:cNvGraphicFramePr>
          <p:nvPr/>
        </p:nvGraphicFramePr>
        <p:xfrm>
          <a:off x="685800" y="3352800"/>
          <a:ext cx="7620000" cy="2743200"/>
        </p:xfrm>
        <a:graphic>
          <a:graphicData uri="http://schemas.openxmlformats.org/drawingml/2006/table">
            <a:tbl>
              <a:tblPr/>
              <a:tblGrid>
                <a:gridCol w="2540000"/>
                <a:gridCol w="2540000"/>
                <a:gridCol w="2540000"/>
              </a:tblGrid>
              <a:tr h="547650">
                <a:tc>
                  <a:txBody>
                    <a:bodyPr/>
                    <a:lstStyle/>
                    <a:p>
                      <a:pPr marL="0" marR="0" algn="ctr">
                        <a:spcBef>
                          <a:spcPts val="0"/>
                        </a:spcBef>
                        <a:spcAft>
                          <a:spcPts val="0"/>
                        </a:spcAft>
                      </a:pPr>
                      <a:r>
                        <a:rPr lang="en-US" sz="1800" dirty="0">
                          <a:latin typeface="Times New Roman"/>
                          <a:ea typeface="Times New Roman"/>
                          <a:cs typeface="Times New Roman"/>
                        </a:rPr>
                        <a:t>Want to estimate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cs typeface="Times New Roman"/>
                        </a:rPr>
                        <a:t>Statistic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cs typeface="Times New Roman"/>
                        </a:rPr>
                        <a:t>Parameter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650">
                <a:tc>
                  <a:txBody>
                    <a:bodyPr/>
                    <a:lstStyle/>
                    <a:p>
                      <a:pPr marL="0" marR="0" algn="ctr">
                        <a:spcBef>
                          <a:spcPts val="0"/>
                        </a:spcBef>
                        <a:spcAft>
                          <a:spcPts val="0"/>
                        </a:spcAft>
                      </a:pPr>
                      <a:r>
                        <a:rPr lang="en-US" sz="1800" b="1">
                          <a:latin typeface="Times New Roman"/>
                          <a:ea typeface="Times New Roman"/>
                          <a:cs typeface="Times New Roman"/>
                        </a:rPr>
                        <a:t>Population proportion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760">
                <a:tc>
                  <a:txBody>
                    <a:bodyPr/>
                    <a:lstStyle/>
                    <a:p>
                      <a:pPr marL="0" marR="0" algn="ctr">
                        <a:spcBef>
                          <a:spcPts val="0"/>
                        </a:spcBef>
                        <a:spcAft>
                          <a:spcPts val="0"/>
                        </a:spcAft>
                      </a:pPr>
                      <a:r>
                        <a:rPr lang="en-US" sz="1800" b="1">
                          <a:latin typeface="Times New Roman"/>
                          <a:ea typeface="Times New Roman"/>
                          <a:cs typeface="Times New Roman"/>
                        </a:rPr>
                        <a:t>Population mean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140">
                <a:tc>
                  <a:txBody>
                    <a:bodyPr/>
                    <a:lstStyle/>
                    <a:p>
                      <a:pPr marL="0" marR="0" algn="ctr">
                        <a:spcBef>
                          <a:spcPts val="0"/>
                        </a:spcBef>
                        <a:spcAft>
                          <a:spcPts val="0"/>
                        </a:spcAft>
                      </a:pPr>
                      <a:r>
                        <a:rPr lang="en-US" sz="1800" b="1" dirty="0">
                          <a:latin typeface="Times New Roman"/>
                          <a:ea typeface="Times New Roman"/>
                          <a:cs typeface="Times New Roman"/>
                        </a:rPr>
                        <a:t>Population standard deviation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Object 7"/>
          <p:cNvGraphicFramePr>
            <a:graphicFrameLocks noChangeAspect="1"/>
          </p:cNvGraphicFramePr>
          <p:nvPr/>
        </p:nvGraphicFramePr>
        <p:xfrm>
          <a:off x="4267200" y="3886200"/>
          <a:ext cx="476250" cy="635000"/>
        </p:xfrm>
        <a:graphic>
          <a:graphicData uri="http://schemas.openxmlformats.org/presentationml/2006/ole">
            <mc:AlternateContent xmlns:mc="http://schemas.openxmlformats.org/markup-compatibility/2006">
              <mc:Choice xmlns:v="urn:schemas-microsoft-com:vml" Requires="v">
                <p:oleObj spid="_x0000_s69700" name="Equation" r:id="rId3" imgW="152280" imgH="203040" progId="Equation.3">
                  <p:embed/>
                </p:oleObj>
              </mc:Choice>
              <mc:Fallback>
                <p:oleObj name="Equation"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886200"/>
                        <a:ext cx="47625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6" name="Object 2"/>
          <p:cNvGraphicFramePr>
            <a:graphicFrameLocks noChangeAspect="1"/>
          </p:cNvGraphicFramePr>
          <p:nvPr/>
        </p:nvGraphicFramePr>
        <p:xfrm>
          <a:off x="6858000" y="4021138"/>
          <a:ext cx="476250" cy="515937"/>
        </p:xfrm>
        <a:graphic>
          <a:graphicData uri="http://schemas.openxmlformats.org/presentationml/2006/ole">
            <mc:AlternateContent xmlns:mc="http://schemas.openxmlformats.org/markup-compatibility/2006">
              <mc:Choice xmlns:v="urn:schemas-microsoft-com:vml" Requires="v">
                <p:oleObj spid="_x0000_s69701"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021138"/>
                        <a:ext cx="476250"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286250" y="4554538"/>
          <a:ext cx="436563" cy="515937"/>
        </p:xfrm>
        <a:graphic>
          <a:graphicData uri="http://schemas.openxmlformats.org/presentationml/2006/ole">
            <mc:AlternateContent xmlns:mc="http://schemas.openxmlformats.org/markup-compatibility/2006">
              <mc:Choice xmlns:v="urn:schemas-microsoft-com:vml" Requires="v">
                <p:oleObj spid="_x0000_s69702" name="Equation" r:id="rId7" imgW="139680" imgH="164880" progId="Equation.3">
                  <p:embed/>
                </p:oleObj>
              </mc:Choice>
              <mc:Fallback>
                <p:oleObj name="Equation" r:id="rId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250" y="4554538"/>
                        <a:ext cx="436563"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6781800" y="4572000"/>
          <a:ext cx="476250" cy="515938"/>
        </p:xfrm>
        <a:graphic>
          <a:graphicData uri="http://schemas.openxmlformats.org/presentationml/2006/ole">
            <mc:AlternateContent xmlns:mc="http://schemas.openxmlformats.org/markup-compatibility/2006">
              <mc:Choice xmlns:v="urn:schemas-microsoft-com:vml" Requires="v">
                <p:oleObj spid="_x0000_s69703" name="Equation" r:id="rId9" imgW="152280" imgH="164880" progId="Equation.3">
                  <p:embed/>
                </p:oleObj>
              </mc:Choice>
              <mc:Fallback>
                <p:oleObj name="Equation" r:id="rId9" imgW="152280" imgH="164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572000"/>
                        <a:ext cx="476250"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4267200" y="5410200"/>
          <a:ext cx="357187" cy="436562"/>
        </p:xfrm>
        <a:graphic>
          <a:graphicData uri="http://schemas.openxmlformats.org/presentationml/2006/ole">
            <mc:AlternateContent xmlns:mc="http://schemas.openxmlformats.org/markup-compatibility/2006">
              <mc:Choice xmlns:v="urn:schemas-microsoft-com:vml" Requires="v">
                <p:oleObj spid="_x0000_s69704" name="Equation" r:id="rId11" imgW="114120" imgH="139680" progId="Equation.3">
                  <p:embed/>
                </p:oleObj>
              </mc:Choice>
              <mc:Fallback>
                <p:oleObj name="Equation" r:id="rId11" imgW="114120" imgH="1396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200" y="5410200"/>
                        <a:ext cx="357187" cy="436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6858000" y="5486400"/>
          <a:ext cx="476250" cy="436562"/>
        </p:xfrm>
        <a:graphic>
          <a:graphicData uri="http://schemas.openxmlformats.org/presentationml/2006/ole">
            <mc:AlternateContent xmlns:mc="http://schemas.openxmlformats.org/markup-compatibility/2006">
              <mc:Choice xmlns:v="urn:schemas-microsoft-com:vml" Requires="v">
                <p:oleObj spid="_x0000_s69705" name="Equation" r:id="rId13" imgW="152280" imgH="139680" progId="Equation.3">
                  <p:embed/>
                </p:oleObj>
              </mc:Choice>
              <mc:Fallback>
                <p:oleObj name="Equation" r:id="rId13" imgW="152280" imgH="1396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0" y="5486400"/>
                        <a:ext cx="476250" cy="436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5574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2" name="Picture 4" descr="These four sets of rifle shots illustrate the distinction that surveyors make between the terms “accuracy” and “precision” as applied to surveying measurements and observations."/>
          <p:cNvPicPr>
            <a:picLocks noChangeAspect="1" noChangeArrowheads="1"/>
          </p:cNvPicPr>
          <p:nvPr/>
        </p:nvPicPr>
        <p:blipFill>
          <a:blip r:embed="rId2" cstate="print"/>
          <a:srcRect/>
          <a:stretch>
            <a:fillRect/>
          </a:stretch>
        </p:blipFill>
        <p:spPr bwMode="auto">
          <a:xfrm>
            <a:off x="1828800" y="1524000"/>
            <a:ext cx="5295900" cy="5019676"/>
          </a:xfrm>
          <a:prstGeom prst="rect">
            <a:avLst/>
          </a:prstGeom>
          <a:noFill/>
        </p:spPr>
      </p:pic>
      <p:sp>
        <p:nvSpPr>
          <p:cNvPr id="6" name="TextBox 5"/>
          <p:cNvSpPr txBox="1"/>
          <p:nvPr/>
        </p:nvSpPr>
        <p:spPr>
          <a:xfrm>
            <a:off x="2743200" y="1066800"/>
            <a:ext cx="3107069" cy="369332"/>
          </a:xfrm>
          <a:prstGeom prst="rect">
            <a:avLst/>
          </a:prstGeom>
          <a:noFill/>
        </p:spPr>
        <p:txBody>
          <a:bodyPr wrap="none" rtlCol="0">
            <a:spAutoFit/>
          </a:bodyPr>
          <a:lstStyle/>
          <a:p>
            <a:r>
              <a:rPr lang="en-US" dirty="0" smtClean="0"/>
              <a:t>We want unbiased estimators</a:t>
            </a:r>
            <a:endParaRPr lang="en-US" dirty="0"/>
          </a:p>
        </p:txBody>
      </p:sp>
      <p:sp>
        <p:nvSpPr>
          <p:cNvPr id="7" name="Rectangle 6"/>
          <p:cNvSpPr/>
          <p:nvPr/>
        </p:nvSpPr>
        <p:spPr>
          <a:xfrm>
            <a:off x="2057400" y="1685924"/>
            <a:ext cx="2286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43400" y="1676400"/>
            <a:ext cx="2286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43400" y="4114800"/>
            <a:ext cx="2286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981200" y="4114800"/>
            <a:ext cx="2286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 Means</a:t>
            </a:r>
            <a:endParaRPr lang="en-US" dirty="0"/>
          </a:p>
        </p:txBody>
      </p:sp>
      <p:sp>
        <p:nvSpPr>
          <p:cNvPr id="3" name="Content Placeholder 2"/>
          <p:cNvSpPr>
            <a:spLocks noGrp="1"/>
          </p:cNvSpPr>
          <p:nvPr>
            <p:ph idx="1"/>
          </p:nvPr>
        </p:nvSpPr>
        <p:spPr/>
        <p:txBody>
          <a:bodyPr/>
          <a:lstStyle/>
          <a:p>
            <a:pPr marL="0" indent="0">
              <a:buNone/>
            </a:pPr>
            <a:r>
              <a:rPr lang="en-US" dirty="0" smtClean="0"/>
              <a:t>- Take a random sample of 10 heights from the list of heights of individuals taking AP Statistics.</a:t>
            </a:r>
          </a:p>
          <a:p>
            <a:pPr marL="0" indent="0">
              <a:buNone/>
            </a:pPr>
            <a:endParaRPr lang="en-US" dirty="0"/>
          </a:p>
          <a:p>
            <a:pPr marL="0" indent="0">
              <a:buNone/>
            </a:pPr>
            <a:r>
              <a:rPr lang="en-US" dirty="0" smtClean="0"/>
              <a:t>- Find the mean of your 10 heights</a:t>
            </a:r>
          </a:p>
          <a:p>
            <a:pPr marL="0" indent="0">
              <a:buNone/>
            </a:pPr>
            <a:endParaRPr lang="en-US" dirty="0" smtClean="0"/>
          </a:p>
          <a:p>
            <a:pPr marL="0" indent="0">
              <a:buNone/>
            </a:pPr>
            <a:r>
              <a:rPr lang="en-US" dirty="0" smtClean="0"/>
              <a:t>- Plot your x-bar on </a:t>
            </a:r>
            <a:r>
              <a:rPr lang="en-US" dirty="0" err="1" smtClean="0"/>
              <a:t>dotplot</a:t>
            </a:r>
            <a:r>
              <a:rPr lang="en-US" dirty="0" smtClean="0"/>
              <a:t> 1</a:t>
            </a:r>
            <a:endParaRPr lang="en-US" dirty="0"/>
          </a:p>
          <a:p>
            <a:pPr marL="0" indent="0">
              <a:buNone/>
            </a:pPr>
            <a:endParaRPr lang="en-US" dirty="0"/>
          </a:p>
        </p:txBody>
      </p:sp>
    </p:spTree>
    <p:extLst>
      <p:ext uri="{BB962C8B-B14F-4D97-AF65-F5344CB8AC3E}">
        <p14:creationId xmlns:p14="http://schemas.microsoft.com/office/powerpoint/2010/main" val="125261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 Means</a:t>
            </a:r>
            <a:endParaRPr lang="en-US" dirty="0"/>
          </a:p>
        </p:txBody>
      </p:sp>
      <p:sp>
        <p:nvSpPr>
          <p:cNvPr id="3" name="Content Placeholder 2"/>
          <p:cNvSpPr>
            <a:spLocks noGrp="1"/>
          </p:cNvSpPr>
          <p:nvPr>
            <p:ph idx="1"/>
          </p:nvPr>
        </p:nvSpPr>
        <p:spPr/>
        <p:txBody>
          <a:bodyPr/>
          <a:lstStyle/>
          <a:p>
            <a:pPr marL="0" indent="0">
              <a:buNone/>
            </a:pPr>
            <a:r>
              <a:rPr lang="en-US" dirty="0" smtClean="0"/>
              <a:t>- Take a random sample of 25 heights from the list of heights of individuals taking AP Statistics.</a:t>
            </a:r>
          </a:p>
          <a:p>
            <a:pPr marL="0" indent="0">
              <a:buNone/>
            </a:pPr>
            <a:endParaRPr lang="en-US" dirty="0"/>
          </a:p>
          <a:p>
            <a:pPr marL="0" indent="0">
              <a:buNone/>
            </a:pPr>
            <a:r>
              <a:rPr lang="en-US" dirty="0" smtClean="0"/>
              <a:t>- Find the mean of your 25 heights</a:t>
            </a:r>
          </a:p>
          <a:p>
            <a:pPr marL="0" indent="0">
              <a:buNone/>
            </a:pPr>
            <a:endParaRPr lang="en-US" dirty="0" smtClean="0"/>
          </a:p>
          <a:p>
            <a:pPr marL="0" indent="0">
              <a:buNone/>
            </a:pPr>
            <a:r>
              <a:rPr lang="en-US" dirty="0" smtClean="0"/>
              <a:t>- Plot your x-bar on </a:t>
            </a:r>
            <a:r>
              <a:rPr lang="en-US" dirty="0" err="1" smtClean="0"/>
              <a:t>dotplot</a:t>
            </a:r>
            <a:r>
              <a:rPr lang="en-US" dirty="0" smtClean="0"/>
              <a:t> 2</a:t>
            </a:r>
            <a:endParaRPr lang="en-US" dirty="0"/>
          </a:p>
          <a:p>
            <a:pPr marL="0" indent="0">
              <a:buNone/>
            </a:pPr>
            <a:endParaRPr lang="en-US" dirty="0"/>
          </a:p>
        </p:txBody>
      </p:sp>
    </p:spTree>
    <p:extLst>
      <p:ext uri="{BB962C8B-B14F-4D97-AF65-F5344CB8AC3E}">
        <p14:creationId xmlns:p14="http://schemas.microsoft.com/office/powerpoint/2010/main" val="122649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 Means</a:t>
            </a:r>
            <a:endParaRPr lang="en-US" dirty="0"/>
          </a:p>
        </p:txBody>
      </p:sp>
      <p:sp>
        <p:nvSpPr>
          <p:cNvPr id="3" name="Content Placeholder 2"/>
          <p:cNvSpPr>
            <a:spLocks noGrp="1"/>
          </p:cNvSpPr>
          <p:nvPr>
            <p:ph idx="1"/>
          </p:nvPr>
        </p:nvSpPr>
        <p:spPr/>
        <p:txBody>
          <a:bodyPr/>
          <a:lstStyle/>
          <a:p>
            <a:pPr>
              <a:buFontTx/>
              <a:buChar char="-"/>
            </a:pPr>
            <a:r>
              <a:rPr lang="en-US" dirty="0" smtClean="0"/>
              <a:t>The mean of the population is – </a:t>
            </a:r>
          </a:p>
          <a:p>
            <a:pPr>
              <a:buFontTx/>
              <a:buChar char="-"/>
            </a:pPr>
            <a:r>
              <a:rPr lang="en-US" dirty="0" smtClean="0"/>
              <a:t>The standard deviation of the population is – </a:t>
            </a:r>
          </a:p>
          <a:p>
            <a:pPr>
              <a:buFontTx/>
              <a:buChar char="-"/>
            </a:pPr>
            <a:endParaRPr lang="en-US" dirty="0"/>
          </a:p>
          <a:p>
            <a:pPr>
              <a:buFontTx/>
              <a:buChar char="-"/>
            </a:pPr>
            <a:r>
              <a:rPr lang="en-US" dirty="0" smtClean="0"/>
              <a:t>What do you notice of the mean and standard deviation of the two </a:t>
            </a:r>
            <a:r>
              <a:rPr lang="en-US" b="1" i="1" u="sng" dirty="0" smtClean="0"/>
              <a:t>sampling</a:t>
            </a:r>
            <a:r>
              <a:rPr lang="en-US" dirty="0" smtClean="0"/>
              <a:t> distributions?</a:t>
            </a:r>
            <a:endParaRPr lang="en-US" dirty="0"/>
          </a:p>
          <a:p>
            <a:pPr marL="0" indent="0">
              <a:buNone/>
            </a:pPr>
            <a:endParaRPr lang="en-US" dirty="0"/>
          </a:p>
        </p:txBody>
      </p:sp>
    </p:spTree>
    <p:extLst>
      <p:ext uri="{BB962C8B-B14F-4D97-AF65-F5344CB8AC3E}">
        <p14:creationId xmlns:p14="http://schemas.microsoft.com/office/powerpoint/2010/main" val="1226495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5397</TotalTime>
  <Words>1037</Words>
  <Application>Microsoft Office PowerPoint</Application>
  <PresentationFormat>On-screen Show (4:3)</PresentationFormat>
  <Paragraphs>167</Paragraphs>
  <Slides>20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1" baseType="lpstr">
      <vt:lpstr>ＭＳ Ｐゴシック</vt:lpstr>
      <vt:lpstr>Arial</vt:lpstr>
      <vt:lpstr>Calibri</vt:lpstr>
      <vt:lpstr>Constantia</vt:lpstr>
      <vt:lpstr>Helvetica Neue</vt:lpstr>
      <vt:lpstr>Helvetica Neue Light</vt:lpstr>
      <vt:lpstr>Times New Roman</vt:lpstr>
      <vt:lpstr>Wingdings</vt:lpstr>
      <vt:lpstr>Wingdings 2</vt:lpstr>
      <vt:lpstr>Flow</vt:lpstr>
      <vt:lpstr>Equation</vt:lpstr>
      <vt:lpstr>Chapter 9 Sample means</vt:lpstr>
      <vt:lpstr>PowerPoint Presentation</vt:lpstr>
      <vt:lpstr>PowerPoint Presentation</vt:lpstr>
      <vt:lpstr>Process of Inference</vt:lpstr>
      <vt:lpstr>Key Terms</vt:lpstr>
      <vt:lpstr>PowerPoint Presentation</vt:lpstr>
      <vt:lpstr>Sampling Distribution: Means</vt:lpstr>
      <vt:lpstr>Sampling Distribution: Means</vt:lpstr>
      <vt:lpstr>Sampling Distribution: Means</vt:lpstr>
      <vt:lpstr>The Sampling Distribution of </vt:lpstr>
      <vt:lpstr>Sampling From a Normal Population</vt:lpstr>
      <vt:lpstr>What we should have learned:</vt:lpstr>
      <vt:lpstr>Reel Talk Fishing Tourney</vt:lpstr>
      <vt:lpstr>The Central Limit Theorem</vt:lpstr>
      <vt:lpstr>The Central Limit Theorem</vt:lpstr>
      <vt:lpstr>What we should have learned:</vt:lpstr>
      <vt:lpstr>Be Careful</vt:lpstr>
      <vt:lpstr>Conditions for Sampling Means</vt:lpstr>
      <vt:lpstr>Young women’s height</vt:lpstr>
      <vt:lpstr>Servicing AC   (CLT)</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Sampling Distributions</dc:title>
  <dc:creator>WCPSS</dc:creator>
  <cp:lastModifiedBy>hallen</cp:lastModifiedBy>
  <cp:revision>85</cp:revision>
  <dcterms:created xsi:type="dcterms:W3CDTF">2010-03-10T15:20:36Z</dcterms:created>
  <dcterms:modified xsi:type="dcterms:W3CDTF">2015-11-02T13:46:45Z</dcterms:modified>
</cp:coreProperties>
</file>