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23" autoAdjust="0"/>
  </p:normalViewPr>
  <p:slideViewPr>
    <p:cSldViewPr>
      <p:cViewPr varScale="1">
        <p:scale>
          <a:sx n="63" d="100"/>
          <a:sy n="63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21714-7880-45D9-8CB8-1A210AF9B522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C9744-58F2-4DDE-9B21-1502E7B2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70, 3.25,</a:t>
            </a:r>
            <a:r>
              <a:rPr lang="en-US" baseline="0" dirty="0" smtClean="0"/>
              <a:t> 3.25, unusual, 0.9994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9744-58F2-4DDE-9B21-1502E7B283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4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57%, 9%,</a:t>
            </a:r>
            <a:r>
              <a:rPr lang="en-US" baseline="0" dirty="0" smtClean="0"/>
              <a:t> 37.31, 42.71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9744-58F2-4DDE-9B21-1502E7B283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DD7DC-8CE2-4C83-A266-B15073144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28F8B7-600C-45D1-87BE-6AE1F8D544B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a time before calculators…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EQ: What is a Z-table and what do I do with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Z-tables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719263"/>
            <a:ext cx="3276600" cy="4071937"/>
          </a:xfrm>
        </p:spPr>
        <p:txBody>
          <a:bodyPr/>
          <a:lstStyle/>
          <a:p>
            <a:pPr eaLnBrk="1" hangingPunct="1"/>
            <a:r>
              <a:rPr lang="en-US" dirty="0" smtClean="0"/>
              <a:t>Finds the percent under the curve to the left of a given z-score.</a:t>
            </a:r>
          </a:p>
          <a:p>
            <a:pPr eaLnBrk="1" hangingPunct="1"/>
            <a:r>
              <a:rPr lang="en-US" dirty="0" smtClean="0"/>
              <a:t>The body of the table contains the percentages, the row and column labels tell about the z-score. </a:t>
            </a:r>
            <a:endParaRPr lang="en-US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04800"/>
            <a:ext cx="51911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43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362200" y="1524000"/>
            <a:ext cx="4343400" cy="5181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705600" y="29718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543800" y="27432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probabilities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819400" y="45720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8600" y="228600"/>
            <a:ext cx="2514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Probability of a values less than a given z-score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981200" y="1447800"/>
            <a:ext cx="304800" cy="525780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15240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04800" y="3276600"/>
            <a:ext cx="1235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First 2 digits of z-score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362200" y="1295400"/>
            <a:ext cx="4267200" cy="1524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17526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4800" y="1066800"/>
            <a:ext cx="146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Third digit of z-score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/>
      <p:bldP spid="11273" grpId="0" animBg="1"/>
      <p:bldP spid="11274" grpId="0"/>
      <p:bldP spid="11275" grpId="0" animBg="1"/>
      <p:bldP spid="11277" grpId="0" animBg="1"/>
      <p:bldP spid="11278" grpId="0"/>
      <p:bldP spid="11279" grpId="0" animBg="1"/>
      <p:bldP spid="11280" grpId="0" animBg="1"/>
      <p:bldP spid="112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581400" cy="5794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smtClean="0"/>
              <a:t>Using the z-table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838200"/>
            <a:ext cx="2819400" cy="140493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Michael Jordan had a z-score of 3.2.  How many people are his height or smaller?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65125" y="2246313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Find the 3.2 row.</a:t>
            </a:r>
          </a:p>
        </p:txBody>
      </p:sp>
      <p:pic>
        <p:nvPicPr>
          <p:cNvPr id="19461" name="Picture 8" descr="normal-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04800"/>
            <a:ext cx="5110163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10000" y="5791200"/>
            <a:ext cx="5334000" cy="152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7200" y="33528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P(z &lt; 3.2) = .9993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343400" y="2057400"/>
            <a:ext cx="304800" cy="411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Find the .00 column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57200" y="40386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Michael Jordan is taller than 99.93 percent of males.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 animBg="1"/>
      <p:bldP spid="22537" grpId="0"/>
      <p:bldP spid="22538" grpId="0" animBg="1"/>
      <p:bldP spid="22539" grpId="0"/>
      <p:bldP spid="22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4038600" cy="114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Mugsy Bogues is 63 in. tall.  What percent of people are taller than him?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Recall men’s heights: N(69,2.8)</a:t>
            </a:r>
          </a:p>
        </p:txBody>
      </p:sp>
      <p:graphicFrame>
        <p:nvGraphicFramePr>
          <p:cNvPr id="25604" name="Object 1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2057400"/>
          <a:ext cx="10652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647640" imgH="393480" progId="Equation.3">
                  <p:embed/>
                </p:oleObj>
              </mc:Choice>
              <mc:Fallback>
                <p:oleObj name="Equation" r:id="rId3" imgW="64764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10652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81000" y="1524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dirty="0"/>
              <a:t>Find his z-score.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819400"/>
            <a:ext cx="403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Use the z-table to find the proportion</a:t>
            </a: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1524000" y="2057400"/>
          <a:ext cx="1841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117440" imgH="393480" progId="Equation.3">
                  <p:embed/>
                </p:oleObj>
              </mc:Choice>
              <mc:Fallback>
                <p:oleObj name="Equation" r:id="rId5" imgW="111744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1841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75" y="304800"/>
            <a:ext cx="51911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114800" y="4191000"/>
            <a:ext cx="44958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6172200" y="1524000"/>
            <a:ext cx="304800" cy="510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304800" y="38862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P(z &lt; -2.14) = .0162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04800" y="43434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P(z &gt; -2.14) = 1 -.0162 = .9838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1" grpId="0" animBg="1"/>
      <p:bldP spid="24602" grpId="0" animBg="1"/>
      <p:bldP spid="24603" grpId="0"/>
      <p:bldP spid="246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4343400"/>
          </a:xfrm>
        </p:spPr>
        <p:txBody>
          <a:bodyPr/>
          <a:lstStyle/>
          <a:p>
            <a:pPr lvl="0"/>
            <a:r>
              <a:rPr lang="en-US" dirty="0"/>
              <a:t>IQ scores have a mean of 100 and a standard deviation of 16.  Albert Einstein reportedly had an IQ of </a:t>
            </a:r>
            <a:r>
              <a:rPr lang="en-US" dirty="0" smtClean="0"/>
              <a:t>152.</a:t>
            </a:r>
            <a:endParaRPr lang="en-US" dirty="0"/>
          </a:p>
          <a:p>
            <a:pPr lvl="1"/>
            <a:r>
              <a:rPr lang="en-US" dirty="0" smtClean="0"/>
              <a:t>How many points away from the mean is Einstein?</a:t>
            </a:r>
          </a:p>
          <a:p>
            <a:pPr lvl="1"/>
            <a:r>
              <a:rPr lang="en-US" dirty="0" smtClean="0"/>
              <a:t>How many deviations away from the mean is Einstein?</a:t>
            </a:r>
          </a:p>
          <a:p>
            <a:pPr lvl="1"/>
            <a:r>
              <a:rPr lang="en-US" dirty="0" smtClean="0"/>
              <a:t>What is the z-score for his IQ?</a:t>
            </a:r>
          </a:p>
          <a:p>
            <a:pPr lvl="1"/>
            <a:r>
              <a:rPr lang="en-US" dirty="0" smtClean="0"/>
              <a:t>Any IQ outside of 2 deviations from the mean is considered unusual. Is Einstein’s IQ unusual?</a:t>
            </a:r>
          </a:p>
          <a:p>
            <a:pPr lvl="1"/>
            <a:r>
              <a:rPr lang="en-US" dirty="0" smtClean="0"/>
              <a:t>What percentile is Albert Einstein in for his IQ?</a:t>
            </a:r>
          </a:p>
        </p:txBody>
      </p:sp>
    </p:spTree>
    <p:extLst>
      <p:ext uri="{BB962C8B-B14F-4D97-AF65-F5344CB8AC3E}">
        <p14:creationId xmlns:p14="http://schemas.microsoft.com/office/powerpoint/2010/main" val="42452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31838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5410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Welcher</a:t>
            </a:r>
            <a:r>
              <a:rPr lang="en-US" dirty="0"/>
              <a:t> Adult Intelligence Test Scale is composed of a number of subtests.  On one subtest, the raw scores have a mean of 35 and a standard deviation of 6.  Assuming these raw scores form a normal </a:t>
            </a:r>
            <a:r>
              <a:rPr lang="en-US" dirty="0" smtClean="0"/>
              <a:t>distribution:</a:t>
            </a:r>
          </a:p>
          <a:p>
            <a:pPr lvl="1"/>
            <a:r>
              <a:rPr lang="en-US" dirty="0"/>
              <a:t>What is the probability of getting a raw score between 28 and 38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What is the probability of getting a raw score between 41 and 44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What number represents the 65</a:t>
            </a:r>
            <a:r>
              <a:rPr lang="en-US" baseline="30000" dirty="0"/>
              <a:t>th</a:t>
            </a:r>
            <a:r>
              <a:rPr lang="en-US" dirty="0"/>
              <a:t> percentile (what number separates the lower 65% of the distribution</a:t>
            </a:r>
            <a:r>
              <a:rPr lang="en-US" dirty="0" smtClean="0"/>
              <a:t>)?</a:t>
            </a:r>
          </a:p>
          <a:p>
            <a:pPr lvl="1"/>
            <a:r>
              <a:rPr lang="en-US" dirty="0"/>
              <a:t>What number represents the 90</a:t>
            </a:r>
            <a:r>
              <a:rPr lang="en-US" baseline="30000" dirty="0"/>
              <a:t>th</a:t>
            </a:r>
            <a:r>
              <a:rPr lang="en-US" dirty="0"/>
              <a:t> percentile?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87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5158</TotalTime>
  <Words>368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Equation</vt:lpstr>
      <vt:lpstr>In a time before calculators…</vt:lpstr>
      <vt:lpstr>Z-tables</vt:lpstr>
      <vt:lpstr>PowerPoint Presentation</vt:lpstr>
      <vt:lpstr>Using the z-table</vt:lpstr>
      <vt:lpstr>PowerPoint Presentation</vt:lpstr>
      <vt:lpstr>Example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a time before calculators…</dc:title>
  <dc:creator>Craig</dc:creator>
  <cp:lastModifiedBy>Jeremiah Smith</cp:lastModifiedBy>
  <cp:revision>8</cp:revision>
  <dcterms:created xsi:type="dcterms:W3CDTF">2010-02-08T00:05:13Z</dcterms:created>
  <dcterms:modified xsi:type="dcterms:W3CDTF">2015-02-02T02:56:47Z</dcterms:modified>
</cp:coreProperties>
</file>