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6"/>
  </p:handoutMasterIdLst>
  <p:sldIdLst>
    <p:sldId id="256" r:id="rId2"/>
    <p:sldId id="282" r:id="rId3"/>
    <p:sldId id="284" r:id="rId4"/>
    <p:sldId id="285" r:id="rId5"/>
    <p:sldId id="283" r:id="rId6"/>
    <p:sldId id="269" r:id="rId7"/>
    <p:sldId id="275" r:id="rId8"/>
    <p:sldId id="276" r:id="rId9"/>
    <p:sldId id="277" r:id="rId10"/>
    <p:sldId id="270" r:id="rId11"/>
    <p:sldId id="271" r:id="rId12"/>
    <p:sldId id="272" r:id="rId13"/>
    <p:sldId id="274"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98" autoAdjust="0"/>
  </p:normalViewPr>
  <p:slideViewPr>
    <p:cSldViewPr>
      <p:cViewPr varScale="1">
        <p:scale>
          <a:sx n="87" d="100"/>
          <a:sy n="87" d="100"/>
        </p:scale>
        <p:origin x="87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914CBC-8850-455A-830C-61A09C4B771D}" type="datetimeFigureOut">
              <a:rPr lang="en-US" smtClean="0"/>
              <a:pPr/>
              <a:t>11/10/2014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112C41-1742-48C6-9347-D3C6DDA1B108}" type="slidenum">
              <a:rPr lang="en-US" smtClean="0"/>
              <a:pPr/>
              <a:t>‹#›</a:t>
            </a:fld>
            <a:endParaRPr lang="en-US"/>
          </a:p>
        </p:txBody>
      </p:sp>
    </p:spTree>
    <p:extLst>
      <p:ext uri="{BB962C8B-B14F-4D97-AF65-F5344CB8AC3E}">
        <p14:creationId xmlns:p14="http://schemas.microsoft.com/office/powerpoint/2010/main" val="25017638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1FB8FFE-9C8E-483F-AE0B-6A15EEB7817C}" type="datetimeFigureOut">
              <a:rPr lang="en-US" smtClean="0"/>
              <a:pPr/>
              <a:t>11/10/2014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8080B632-DE8D-4006-B955-E09C7F1E896E}"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FB8FFE-9C8E-483F-AE0B-6A15EEB7817C}" type="datetimeFigureOut">
              <a:rPr lang="en-US" smtClean="0"/>
              <a:pPr/>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0B632-DE8D-4006-B955-E09C7F1E89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FB8FFE-9C8E-483F-AE0B-6A15EEB7817C}" type="datetimeFigureOut">
              <a:rPr lang="en-US" smtClean="0"/>
              <a:pPr/>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0B632-DE8D-4006-B955-E09C7F1E89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FB8FFE-9C8E-483F-AE0B-6A15EEB7817C}" type="datetimeFigureOut">
              <a:rPr lang="en-US" smtClean="0"/>
              <a:pPr/>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0B632-DE8D-4006-B955-E09C7F1E89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1FB8FFE-9C8E-483F-AE0B-6A15EEB7817C}" type="datetimeFigureOut">
              <a:rPr lang="en-US" smtClean="0"/>
              <a:pPr/>
              <a:t>11/10/2014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0B632-DE8D-4006-B955-E09C7F1E896E}"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FB8FFE-9C8E-483F-AE0B-6A15EEB7817C}" type="datetimeFigureOut">
              <a:rPr lang="en-US" smtClean="0"/>
              <a:pPr/>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80B632-DE8D-4006-B955-E09C7F1E89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FB8FFE-9C8E-483F-AE0B-6A15EEB7817C}" type="datetimeFigureOut">
              <a:rPr lang="en-US" smtClean="0"/>
              <a:pPr/>
              <a:t>11/10/2014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80B632-DE8D-4006-B955-E09C7F1E89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FB8FFE-9C8E-483F-AE0B-6A15EEB7817C}" type="datetimeFigureOut">
              <a:rPr lang="en-US" smtClean="0"/>
              <a:pPr/>
              <a:t>11/10/2014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80B632-DE8D-4006-B955-E09C7F1E89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1FB8FFE-9C8E-483F-AE0B-6A15EEB7817C}" type="datetimeFigureOut">
              <a:rPr lang="en-US" smtClean="0"/>
              <a:pPr/>
              <a:t>11/10/2014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80B632-DE8D-4006-B955-E09C7F1E89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FB8FFE-9C8E-483F-AE0B-6A15EEB7817C}" type="datetimeFigureOut">
              <a:rPr lang="en-US" smtClean="0"/>
              <a:pPr/>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80B632-DE8D-4006-B955-E09C7F1E896E}"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21FB8FFE-9C8E-483F-AE0B-6A15EEB7817C}" type="datetimeFigureOut">
              <a:rPr lang="en-US" smtClean="0"/>
              <a:pPr/>
              <a:t>11/10/2014</a:t>
            </a:fld>
            <a:endParaRPr lang="en-US"/>
          </a:p>
        </p:txBody>
      </p:sp>
      <p:sp>
        <p:nvSpPr>
          <p:cNvPr id="7" name="Slide Number Placeholder 6"/>
          <p:cNvSpPr>
            <a:spLocks noGrp="1"/>
          </p:cNvSpPr>
          <p:nvPr>
            <p:ph type="sldNum" sz="quarter" idx="12"/>
          </p:nvPr>
        </p:nvSpPr>
        <p:spPr/>
        <p:txBody>
          <a:bodyPr/>
          <a:lstStyle/>
          <a:p>
            <a:fld id="{8080B632-DE8D-4006-B955-E09C7F1E896E}"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1FB8FFE-9C8E-483F-AE0B-6A15EEB7817C}" type="datetimeFigureOut">
              <a:rPr lang="en-US" smtClean="0"/>
              <a:pPr/>
              <a:t>11/10/2014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080B632-DE8D-4006-B955-E09C7F1E896E}"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4.wmf"/><Relationship Id="rId5" Type="http://schemas.openxmlformats.org/officeDocument/2006/relationships/oleObject" Target="../embeddings/oleObject15.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7.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8.wmf"/><Relationship Id="rId5" Type="http://schemas.openxmlformats.org/officeDocument/2006/relationships/oleObject" Target="../embeddings/oleObject19.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21.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image" Target="../media/image24.png"/><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3.bin"/><Relationship Id="rId5" Type="http://schemas.openxmlformats.org/officeDocument/2006/relationships/image" Target="../media/image21.wmf"/><Relationship Id="rId4" Type="http://schemas.openxmlformats.org/officeDocument/2006/relationships/oleObject" Target="../embeddings/oleObject22.bin"/><Relationship Id="rId9" Type="http://schemas.openxmlformats.org/officeDocument/2006/relationships/image" Target="../media/image23.wmf"/></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12.bin"/><Relationship Id="rId3" Type="http://schemas.openxmlformats.org/officeDocument/2006/relationships/oleObject" Target="../embeddings/oleObject6.bin"/><Relationship Id="rId7" Type="http://schemas.openxmlformats.org/officeDocument/2006/relationships/oleObject" Target="../embeddings/oleObject9.bin"/><Relationship Id="rId12" Type="http://schemas.openxmlformats.org/officeDocument/2006/relationships/image" Target="../media/image10.wmf"/><Relationship Id="rId2" Type="http://schemas.openxmlformats.org/officeDocument/2006/relationships/slideLayout" Target="../slideLayouts/slideLayout2.xml"/><Relationship Id="rId16" Type="http://schemas.openxmlformats.org/officeDocument/2006/relationships/image" Target="../media/image12.wmf"/><Relationship Id="rId1" Type="http://schemas.openxmlformats.org/officeDocument/2006/relationships/vmlDrawing" Target="../drawings/vmlDrawing3.vml"/><Relationship Id="rId6" Type="http://schemas.openxmlformats.org/officeDocument/2006/relationships/oleObject" Target="../embeddings/oleObject8.bin"/><Relationship Id="rId11" Type="http://schemas.openxmlformats.org/officeDocument/2006/relationships/oleObject" Target="../embeddings/oleObject11.bin"/><Relationship Id="rId5" Type="http://schemas.openxmlformats.org/officeDocument/2006/relationships/oleObject" Target="../embeddings/oleObject7.bin"/><Relationship Id="rId15" Type="http://schemas.openxmlformats.org/officeDocument/2006/relationships/oleObject" Target="../embeddings/oleObject13.bin"/><Relationship Id="rId10" Type="http://schemas.openxmlformats.org/officeDocument/2006/relationships/image" Target="../media/image9.wmf"/><Relationship Id="rId4" Type="http://schemas.openxmlformats.org/officeDocument/2006/relationships/image" Target="../media/image7.wmf"/><Relationship Id="rId9" Type="http://schemas.openxmlformats.org/officeDocument/2006/relationships/oleObject" Target="../embeddings/oleObject10.bin"/><Relationship Id="rId14" Type="http://schemas.openxmlformats.org/officeDocument/2006/relationships/image" Target="../media/image1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r>
              <a:rPr lang="en-US" dirty="0" smtClean="0"/>
              <a:t>EQ: How do random variables interact with each other?</a:t>
            </a:r>
            <a:endParaRPr lang="en-US" dirty="0"/>
          </a:p>
        </p:txBody>
      </p:sp>
      <p:sp>
        <p:nvSpPr>
          <p:cNvPr id="2" name="Title 1"/>
          <p:cNvSpPr>
            <a:spLocks noGrp="1"/>
          </p:cNvSpPr>
          <p:nvPr>
            <p:ph type="ctrTitle"/>
          </p:nvPr>
        </p:nvSpPr>
        <p:spPr/>
        <p:txBody>
          <a:bodyPr/>
          <a:lstStyle/>
          <a:p>
            <a:r>
              <a:rPr lang="en-US" dirty="0" smtClean="0"/>
              <a:t>Combining Random Variables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4" name="Rectangle 3"/>
          <p:cNvSpPr/>
          <p:nvPr/>
        </p:nvSpPr>
        <p:spPr>
          <a:xfrm>
            <a:off x="457200" y="1524000"/>
            <a:ext cx="8153400" cy="2308324"/>
          </a:xfrm>
          <a:prstGeom prst="rect">
            <a:avLst/>
          </a:prstGeom>
        </p:spPr>
        <p:txBody>
          <a:bodyPr wrap="square">
            <a:spAutoFit/>
          </a:bodyPr>
          <a:lstStyle/>
          <a:p>
            <a:r>
              <a:rPr lang="en-US" sz="2400" dirty="0" smtClean="0"/>
              <a:t>Suppose the average SAT-Math score is 625 and the standard deviation of SAT-Math is 90.  The average SAT-Verbal score is 590 and the standard deviation of SAT-Verbal is 100. The composite SAT score is determine by adding the Math and Verbal portions. What is the mean and standard deviation of the composite SAT score?</a:t>
            </a:r>
            <a:endParaRPr lang="en-US" sz="2400" dirty="0"/>
          </a:p>
        </p:txBody>
      </p:sp>
      <p:sp>
        <p:nvSpPr>
          <p:cNvPr id="6" name="TextBox 5"/>
          <p:cNvSpPr txBox="1"/>
          <p:nvPr/>
        </p:nvSpPr>
        <p:spPr>
          <a:xfrm>
            <a:off x="914400" y="4038600"/>
            <a:ext cx="2917145" cy="461665"/>
          </a:xfrm>
          <a:prstGeom prst="rect">
            <a:avLst/>
          </a:prstGeom>
          <a:noFill/>
        </p:spPr>
        <p:txBody>
          <a:bodyPr wrap="none" rtlCol="0">
            <a:spAutoFit/>
          </a:bodyPr>
          <a:lstStyle/>
          <a:p>
            <a:r>
              <a:rPr lang="en-US" sz="2400" dirty="0" smtClean="0"/>
              <a:t>X = SAT Math score</a:t>
            </a:r>
            <a:endParaRPr lang="en-US" sz="2400" dirty="0"/>
          </a:p>
        </p:txBody>
      </p:sp>
      <p:sp>
        <p:nvSpPr>
          <p:cNvPr id="7" name="TextBox 6"/>
          <p:cNvSpPr txBox="1"/>
          <p:nvPr/>
        </p:nvSpPr>
        <p:spPr>
          <a:xfrm>
            <a:off x="4800600" y="4038600"/>
            <a:ext cx="3128036" cy="461665"/>
          </a:xfrm>
          <a:prstGeom prst="rect">
            <a:avLst/>
          </a:prstGeom>
          <a:noFill/>
        </p:spPr>
        <p:txBody>
          <a:bodyPr wrap="none" rtlCol="0">
            <a:spAutoFit/>
          </a:bodyPr>
          <a:lstStyle/>
          <a:p>
            <a:r>
              <a:rPr lang="en-US" sz="2400" dirty="0" smtClean="0"/>
              <a:t>Y = SAT Verbal score</a:t>
            </a:r>
            <a:endParaRPr lang="en-US" sz="2400" dirty="0"/>
          </a:p>
        </p:txBody>
      </p:sp>
      <p:sp>
        <p:nvSpPr>
          <p:cNvPr id="17" name="TextBox 16"/>
          <p:cNvSpPr txBox="1"/>
          <p:nvPr/>
        </p:nvSpPr>
        <p:spPr>
          <a:xfrm>
            <a:off x="914400" y="4648200"/>
            <a:ext cx="2147767" cy="461665"/>
          </a:xfrm>
          <a:prstGeom prst="rect">
            <a:avLst/>
          </a:prstGeom>
          <a:noFill/>
        </p:spPr>
        <p:txBody>
          <a:bodyPr wrap="none" rtlCol="0">
            <a:spAutoFit/>
          </a:bodyPr>
          <a:lstStyle/>
          <a:p>
            <a:r>
              <a:rPr lang="en-US" sz="2400" dirty="0" smtClean="0"/>
              <a:t>X ~ N(625, 90)</a:t>
            </a:r>
            <a:endParaRPr lang="en-US" sz="2400" dirty="0"/>
          </a:p>
        </p:txBody>
      </p:sp>
      <p:sp>
        <p:nvSpPr>
          <p:cNvPr id="20" name="TextBox 19"/>
          <p:cNvSpPr txBox="1"/>
          <p:nvPr/>
        </p:nvSpPr>
        <p:spPr>
          <a:xfrm>
            <a:off x="4800600" y="4648200"/>
            <a:ext cx="2311274" cy="461665"/>
          </a:xfrm>
          <a:prstGeom prst="rect">
            <a:avLst/>
          </a:prstGeom>
          <a:noFill/>
        </p:spPr>
        <p:txBody>
          <a:bodyPr wrap="none" rtlCol="0">
            <a:spAutoFit/>
          </a:bodyPr>
          <a:lstStyle/>
          <a:p>
            <a:r>
              <a:rPr lang="en-US" sz="2400" dirty="0" smtClean="0"/>
              <a:t>Y ~ N(590, 100)</a:t>
            </a:r>
            <a:endParaRPr lang="en-US" sz="2400" dirty="0"/>
          </a:p>
        </p:txBody>
      </p:sp>
      <p:sp>
        <p:nvSpPr>
          <p:cNvPr id="21" name="TextBox 20"/>
          <p:cNvSpPr txBox="1"/>
          <p:nvPr/>
        </p:nvSpPr>
        <p:spPr>
          <a:xfrm>
            <a:off x="838200" y="5562600"/>
            <a:ext cx="7856381" cy="461665"/>
          </a:xfrm>
          <a:prstGeom prst="rect">
            <a:avLst/>
          </a:prstGeom>
          <a:noFill/>
        </p:spPr>
        <p:txBody>
          <a:bodyPr wrap="none" rtlCol="0">
            <a:spAutoFit/>
          </a:bodyPr>
          <a:lstStyle/>
          <a:p>
            <a:r>
              <a:rPr lang="en-US" sz="2400" dirty="0" smtClean="0"/>
              <a:t>The combined score is (X + Y), what is it’s distribution?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7" grpId="0"/>
      <p:bldP spid="20"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32770" name="Object 2"/>
          <p:cNvGraphicFramePr>
            <a:graphicFrameLocks noChangeAspect="1"/>
          </p:cNvGraphicFramePr>
          <p:nvPr>
            <p:extLst>
              <p:ext uri="{D42A27DB-BD31-4B8C-83A1-F6EECF244321}">
                <p14:modId xmlns:p14="http://schemas.microsoft.com/office/powerpoint/2010/main" val="3843906493"/>
              </p:ext>
            </p:extLst>
          </p:nvPr>
        </p:nvGraphicFramePr>
        <p:xfrm>
          <a:off x="63065" y="3153641"/>
          <a:ext cx="3518336" cy="499493"/>
        </p:xfrm>
        <a:graphic>
          <a:graphicData uri="http://schemas.openxmlformats.org/presentationml/2006/ole">
            <mc:AlternateContent xmlns:mc="http://schemas.openxmlformats.org/markup-compatibility/2006">
              <mc:Choice xmlns:v="urn:schemas-microsoft-com:vml" Requires="v">
                <p:oleObj spid="_x0000_s38942" name="Equation" r:id="rId3" imgW="1562040" imgH="203040" progId="Equation.3">
                  <p:embed/>
                </p:oleObj>
              </mc:Choice>
              <mc:Fallback>
                <p:oleObj name="Equation" r:id="rId3" imgW="1562040" imgH="203040" progId="Equation.3">
                  <p:embed/>
                  <p:pic>
                    <p:nvPicPr>
                      <p:cNvPr id="0" name="Picture 2"/>
                      <p:cNvPicPr>
                        <a:picLocks noChangeAspect="1" noChangeArrowheads="1"/>
                      </p:cNvPicPr>
                      <p:nvPr/>
                    </p:nvPicPr>
                    <p:blipFill>
                      <a:blip r:embed="rId4"/>
                      <a:srcRect/>
                      <a:stretch>
                        <a:fillRect/>
                      </a:stretch>
                    </p:blipFill>
                    <p:spPr bwMode="auto">
                      <a:xfrm>
                        <a:off x="63065" y="3153641"/>
                        <a:ext cx="3518336" cy="499493"/>
                      </a:xfrm>
                      <a:prstGeom prst="rect">
                        <a:avLst/>
                      </a:prstGeom>
                      <a:noFill/>
                      <a:extLst/>
                    </p:spPr>
                  </p:pic>
                </p:oleObj>
              </mc:Fallback>
            </mc:AlternateContent>
          </a:graphicData>
        </a:graphic>
      </p:graphicFrame>
      <p:sp>
        <p:nvSpPr>
          <p:cNvPr id="8" name="TextBox 7"/>
          <p:cNvSpPr txBox="1"/>
          <p:nvPr/>
        </p:nvSpPr>
        <p:spPr>
          <a:xfrm>
            <a:off x="3200400" y="1600200"/>
            <a:ext cx="1669047" cy="461665"/>
          </a:xfrm>
          <a:prstGeom prst="rect">
            <a:avLst/>
          </a:prstGeom>
          <a:noFill/>
        </p:spPr>
        <p:txBody>
          <a:bodyPr wrap="none" rtlCol="0">
            <a:spAutoFit/>
          </a:bodyPr>
          <a:lstStyle/>
          <a:p>
            <a:r>
              <a:rPr lang="en-US" sz="2400" dirty="0" smtClean="0"/>
              <a:t>E(X) = 625</a:t>
            </a:r>
            <a:endParaRPr lang="en-US" sz="2400" dirty="0"/>
          </a:p>
        </p:txBody>
      </p:sp>
      <p:sp>
        <p:nvSpPr>
          <p:cNvPr id="10" name="TextBox 9"/>
          <p:cNvSpPr txBox="1"/>
          <p:nvPr/>
        </p:nvSpPr>
        <p:spPr>
          <a:xfrm>
            <a:off x="3276600" y="2057400"/>
            <a:ext cx="1665841" cy="461665"/>
          </a:xfrm>
          <a:prstGeom prst="rect">
            <a:avLst/>
          </a:prstGeom>
          <a:noFill/>
        </p:spPr>
        <p:txBody>
          <a:bodyPr wrap="none" rtlCol="0">
            <a:spAutoFit/>
          </a:bodyPr>
          <a:lstStyle/>
          <a:p>
            <a:r>
              <a:rPr lang="en-US" sz="2400" dirty="0" smtClean="0"/>
              <a:t>E(Y) = 590</a:t>
            </a:r>
            <a:endParaRPr lang="en-US" sz="2400" dirty="0"/>
          </a:p>
        </p:txBody>
      </p:sp>
      <p:sp>
        <p:nvSpPr>
          <p:cNvPr id="11" name="TextBox 10"/>
          <p:cNvSpPr txBox="1"/>
          <p:nvPr/>
        </p:nvSpPr>
        <p:spPr>
          <a:xfrm>
            <a:off x="63064" y="3729335"/>
            <a:ext cx="3916457" cy="446276"/>
          </a:xfrm>
          <a:prstGeom prst="rect">
            <a:avLst/>
          </a:prstGeom>
          <a:noFill/>
        </p:spPr>
        <p:txBody>
          <a:bodyPr wrap="none" rtlCol="0">
            <a:spAutoFit/>
          </a:bodyPr>
          <a:lstStyle/>
          <a:p>
            <a:r>
              <a:rPr lang="en-US" sz="2300" dirty="0" smtClean="0"/>
              <a:t>E(X + Y) = 625 + 590 = 1215</a:t>
            </a:r>
            <a:endParaRPr lang="en-US" sz="2300" dirty="0"/>
          </a:p>
        </p:txBody>
      </p:sp>
      <p:graphicFrame>
        <p:nvGraphicFramePr>
          <p:cNvPr id="13" name="Object 12"/>
          <p:cNvGraphicFramePr>
            <a:graphicFrameLocks noChangeAspect="1"/>
          </p:cNvGraphicFramePr>
          <p:nvPr>
            <p:extLst>
              <p:ext uri="{D42A27DB-BD31-4B8C-83A1-F6EECF244321}">
                <p14:modId xmlns:p14="http://schemas.microsoft.com/office/powerpoint/2010/main" val="2406542573"/>
              </p:ext>
            </p:extLst>
          </p:nvPr>
        </p:nvGraphicFramePr>
        <p:xfrm>
          <a:off x="5105400" y="1600200"/>
          <a:ext cx="1974850" cy="457200"/>
        </p:xfrm>
        <a:graphic>
          <a:graphicData uri="http://schemas.openxmlformats.org/presentationml/2006/ole">
            <mc:AlternateContent xmlns:mc="http://schemas.openxmlformats.org/markup-compatibility/2006">
              <mc:Choice xmlns:v="urn:schemas-microsoft-com:vml" Requires="v">
                <p:oleObj spid="_x0000_s38943" name="Equation" r:id="rId5" imgW="685800" imgH="203040" progId="Equation.3">
                  <p:embed/>
                </p:oleObj>
              </mc:Choice>
              <mc:Fallback>
                <p:oleObj name="Equation" r:id="rId5" imgW="685800" imgH="203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5400" y="1600200"/>
                        <a:ext cx="197485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2" name="Object 4"/>
          <p:cNvGraphicFramePr>
            <a:graphicFrameLocks noChangeAspect="1"/>
          </p:cNvGraphicFramePr>
          <p:nvPr>
            <p:extLst>
              <p:ext uri="{D42A27DB-BD31-4B8C-83A1-F6EECF244321}">
                <p14:modId xmlns:p14="http://schemas.microsoft.com/office/powerpoint/2010/main" val="2082250011"/>
              </p:ext>
            </p:extLst>
          </p:nvPr>
        </p:nvGraphicFramePr>
        <p:xfrm>
          <a:off x="5105400" y="2057400"/>
          <a:ext cx="2084388" cy="457200"/>
        </p:xfrm>
        <a:graphic>
          <a:graphicData uri="http://schemas.openxmlformats.org/presentationml/2006/ole">
            <mc:AlternateContent xmlns:mc="http://schemas.openxmlformats.org/markup-compatibility/2006">
              <mc:Choice xmlns:v="urn:schemas-microsoft-com:vml" Requires="v">
                <p:oleObj spid="_x0000_s38944" name="Equation" r:id="rId7" imgW="723600" imgH="203040" progId="Equation.3">
                  <p:embed/>
                </p:oleObj>
              </mc:Choice>
              <mc:Fallback>
                <p:oleObj name="Equation" r:id="rId7" imgW="723600" imgH="2030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05400" y="2057400"/>
                        <a:ext cx="2084388"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3" name="Object 5"/>
          <p:cNvGraphicFramePr>
            <a:graphicFrameLocks noChangeAspect="1"/>
          </p:cNvGraphicFramePr>
          <p:nvPr>
            <p:extLst>
              <p:ext uri="{D42A27DB-BD31-4B8C-83A1-F6EECF244321}">
                <p14:modId xmlns:p14="http://schemas.microsoft.com/office/powerpoint/2010/main" val="1505480898"/>
              </p:ext>
            </p:extLst>
          </p:nvPr>
        </p:nvGraphicFramePr>
        <p:xfrm>
          <a:off x="4265446" y="3124201"/>
          <a:ext cx="4065053" cy="470198"/>
        </p:xfrm>
        <a:graphic>
          <a:graphicData uri="http://schemas.openxmlformats.org/presentationml/2006/ole">
            <mc:AlternateContent xmlns:mc="http://schemas.openxmlformats.org/markup-compatibility/2006">
              <mc:Choice xmlns:v="urn:schemas-microsoft-com:vml" Requires="v">
                <p:oleObj spid="_x0000_s38945" name="Equation" r:id="rId9" imgW="1917360" imgH="203040" progId="Equation.3">
                  <p:embed/>
                </p:oleObj>
              </mc:Choice>
              <mc:Fallback>
                <p:oleObj name="Equation" r:id="rId9" imgW="1917360" imgH="203040" progId="Equation.3">
                  <p:embed/>
                  <p:pic>
                    <p:nvPicPr>
                      <p:cNvPr id="0" name="Picture 5"/>
                      <p:cNvPicPr>
                        <a:picLocks noChangeAspect="1" noChangeArrowheads="1"/>
                      </p:cNvPicPr>
                      <p:nvPr/>
                    </p:nvPicPr>
                    <p:blipFill>
                      <a:blip r:embed="rId10"/>
                      <a:srcRect/>
                      <a:stretch>
                        <a:fillRect/>
                      </a:stretch>
                    </p:blipFill>
                    <p:spPr bwMode="auto">
                      <a:xfrm>
                        <a:off x="4265446" y="3124201"/>
                        <a:ext cx="4065053" cy="470198"/>
                      </a:xfrm>
                      <a:prstGeom prst="rect">
                        <a:avLst/>
                      </a:prstGeom>
                      <a:noFill/>
                      <a:extLst/>
                    </p:spPr>
                  </p:pic>
                </p:oleObj>
              </mc:Fallback>
            </mc:AlternateContent>
          </a:graphicData>
        </a:graphic>
      </p:graphicFrame>
      <p:sp>
        <p:nvSpPr>
          <p:cNvPr id="18" name="TextBox 17"/>
          <p:cNvSpPr txBox="1"/>
          <p:nvPr/>
        </p:nvSpPr>
        <p:spPr>
          <a:xfrm>
            <a:off x="4189246" y="3729335"/>
            <a:ext cx="4745210" cy="446276"/>
          </a:xfrm>
          <a:prstGeom prst="rect">
            <a:avLst/>
          </a:prstGeom>
          <a:noFill/>
        </p:spPr>
        <p:txBody>
          <a:bodyPr wrap="none" rtlCol="0">
            <a:spAutoFit/>
          </a:bodyPr>
          <a:lstStyle/>
          <a:p>
            <a:r>
              <a:rPr lang="en-US" sz="2300" dirty="0" err="1" smtClean="0"/>
              <a:t>Var</a:t>
            </a:r>
            <a:r>
              <a:rPr lang="en-US" sz="2300" dirty="0" smtClean="0"/>
              <a:t>(X + Y) = 8100+10000 = 18100</a:t>
            </a:r>
            <a:endParaRPr lang="en-US" sz="2300" dirty="0"/>
          </a:p>
        </p:txBody>
      </p:sp>
      <p:sp>
        <p:nvSpPr>
          <p:cNvPr id="19" name="TextBox 18"/>
          <p:cNvSpPr txBox="1"/>
          <p:nvPr/>
        </p:nvSpPr>
        <p:spPr>
          <a:xfrm>
            <a:off x="4267200" y="4278124"/>
            <a:ext cx="2706190" cy="446276"/>
          </a:xfrm>
          <a:prstGeom prst="rect">
            <a:avLst/>
          </a:prstGeom>
          <a:noFill/>
        </p:spPr>
        <p:txBody>
          <a:bodyPr wrap="none" rtlCol="0">
            <a:spAutoFit/>
          </a:bodyPr>
          <a:lstStyle/>
          <a:p>
            <a:r>
              <a:rPr lang="en-US" sz="2300" dirty="0" smtClean="0"/>
              <a:t>SD(X + Y) = 134.54</a:t>
            </a:r>
            <a:endParaRPr lang="en-US" sz="2300" dirty="0"/>
          </a:p>
        </p:txBody>
      </p:sp>
      <p:sp>
        <p:nvSpPr>
          <p:cNvPr id="17" name="TextBox 16"/>
          <p:cNvSpPr txBox="1"/>
          <p:nvPr/>
        </p:nvSpPr>
        <p:spPr>
          <a:xfrm>
            <a:off x="838200" y="1600200"/>
            <a:ext cx="2147767" cy="461665"/>
          </a:xfrm>
          <a:prstGeom prst="rect">
            <a:avLst/>
          </a:prstGeom>
          <a:noFill/>
        </p:spPr>
        <p:txBody>
          <a:bodyPr wrap="none" rtlCol="0">
            <a:spAutoFit/>
          </a:bodyPr>
          <a:lstStyle/>
          <a:p>
            <a:r>
              <a:rPr lang="en-US" sz="2400" dirty="0" smtClean="0"/>
              <a:t>X ~ N(625, 90)</a:t>
            </a:r>
            <a:endParaRPr lang="en-US" sz="2400" dirty="0"/>
          </a:p>
        </p:txBody>
      </p:sp>
      <p:sp>
        <p:nvSpPr>
          <p:cNvPr id="20" name="TextBox 19"/>
          <p:cNvSpPr txBox="1"/>
          <p:nvPr/>
        </p:nvSpPr>
        <p:spPr>
          <a:xfrm>
            <a:off x="838200" y="2057400"/>
            <a:ext cx="2311274" cy="461665"/>
          </a:xfrm>
          <a:prstGeom prst="rect">
            <a:avLst/>
          </a:prstGeom>
          <a:noFill/>
        </p:spPr>
        <p:txBody>
          <a:bodyPr wrap="none" rtlCol="0">
            <a:spAutoFit/>
          </a:bodyPr>
          <a:lstStyle/>
          <a:p>
            <a:r>
              <a:rPr lang="en-US" sz="2400" dirty="0" smtClean="0"/>
              <a:t>Y ~ N(590, 100)</a:t>
            </a:r>
            <a:endParaRPr lang="en-US" sz="2400" dirty="0"/>
          </a:p>
        </p:txBody>
      </p:sp>
      <p:sp>
        <p:nvSpPr>
          <p:cNvPr id="21" name="TextBox 20"/>
          <p:cNvSpPr txBox="1"/>
          <p:nvPr/>
        </p:nvSpPr>
        <p:spPr>
          <a:xfrm>
            <a:off x="2209800" y="5410200"/>
            <a:ext cx="4662623" cy="584775"/>
          </a:xfrm>
          <a:prstGeom prst="rect">
            <a:avLst/>
          </a:prstGeom>
          <a:noFill/>
        </p:spPr>
        <p:txBody>
          <a:bodyPr wrap="none" rtlCol="0">
            <a:spAutoFit/>
          </a:bodyPr>
          <a:lstStyle/>
          <a:p>
            <a:r>
              <a:rPr lang="en-US" sz="3200" dirty="0" smtClean="0"/>
              <a:t>(X+Y) ~ N(1215, 134.54)</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77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277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277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8" grpId="0"/>
      <p:bldP spid="19" grpId="0"/>
      <p:bldP spid="17"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4" name="Rectangle 3"/>
          <p:cNvSpPr/>
          <p:nvPr/>
        </p:nvSpPr>
        <p:spPr>
          <a:xfrm>
            <a:off x="533400" y="1600200"/>
            <a:ext cx="8305800" cy="1938992"/>
          </a:xfrm>
          <a:prstGeom prst="rect">
            <a:avLst/>
          </a:prstGeom>
        </p:spPr>
        <p:txBody>
          <a:bodyPr wrap="square">
            <a:spAutoFit/>
          </a:bodyPr>
          <a:lstStyle/>
          <a:p>
            <a:r>
              <a:rPr lang="en-US" sz="2400" dirty="0" smtClean="0"/>
              <a:t>Mr. M and Mr. L are avid golfers. Suppose Mr. M scores average 110 with a standard deviation of 10. Mr. L’s scores average 100 with a standard deviation of 8. Find the mean and standard deviation of the difference of their scores (M- L). </a:t>
            </a:r>
          </a:p>
        </p:txBody>
      </p:sp>
      <p:sp>
        <p:nvSpPr>
          <p:cNvPr id="5" name="TextBox 4"/>
          <p:cNvSpPr txBox="1"/>
          <p:nvPr/>
        </p:nvSpPr>
        <p:spPr>
          <a:xfrm>
            <a:off x="914400" y="3733800"/>
            <a:ext cx="2644442" cy="461665"/>
          </a:xfrm>
          <a:prstGeom prst="rect">
            <a:avLst/>
          </a:prstGeom>
          <a:noFill/>
        </p:spPr>
        <p:txBody>
          <a:bodyPr wrap="none" rtlCol="0">
            <a:spAutoFit/>
          </a:bodyPr>
          <a:lstStyle/>
          <a:p>
            <a:r>
              <a:rPr lang="en-US" sz="2400" dirty="0" smtClean="0"/>
              <a:t>M = Mr. M’s score</a:t>
            </a:r>
            <a:endParaRPr lang="en-US" sz="2400" dirty="0"/>
          </a:p>
        </p:txBody>
      </p:sp>
      <p:sp>
        <p:nvSpPr>
          <p:cNvPr id="6" name="TextBox 5"/>
          <p:cNvSpPr txBox="1"/>
          <p:nvPr/>
        </p:nvSpPr>
        <p:spPr>
          <a:xfrm>
            <a:off x="4800600" y="3733800"/>
            <a:ext cx="2441759" cy="461665"/>
          </a:xfrm>
          <a:prstGeom prst="rect">
            <a:avLst/>
          </a:prstGeom>
          <a:noFill/>
        </p:spPr>
        <p:txBody>
          <a:bodyPr wrap="none" rtlCol="0">
            <a:spAutoFit/>
          </a:bodyPr>
          <a:lstStyle/>
          <a:p>
            <a:r>
              <a:rPr lang="en-US" sz="2400" dirty="0" smtClean="0"/>
              <a:t>L = Mr. L’s score</a:t>
            </a:r>
            <a:endParaRPr lang="en-US" sz="2400" dirty="0"/>
          </a:p>
        </p:txBody>
      </p:sp>
      <p:sp>
        <p:nvSpPr>
          <p:cNvPr id="7" name="TextBox 6"/>
          <p:cNvSpPr txBox="1"/>
          <p:nvPr/>
        </p:nvSpPr>
        <p:spPr>
          <a:xfrm>
            <a:off x="914400" y="4343400"/>
            <a:ext cx="2215094" cy="461665"/>
          </a:xfrm>
          <a:prstGeom prst="rect">
            <a:avLst/>
          </a:prstGeom>
          <a:noFill/>
        </p:spPr>
        <p:txBody>
          <a:bodyPr wrap="none" rtlCol="0">
            <a:spAutoFit/>
          </a:bodyPr>
          <a:lstStyle/>
          <a:p>
            <a:r>
              <a:rPr lang="en-US" sz="2400" dirty="0" smtClean="0"/>
              <a:t>M ~ N(110, 10)</a:t>
            </a:r>
            <a:endParaRPr lang="en-US" sz="2400" dirty="0"/>
          </a:p>
        </p:txBody>
      </p:sp>
      <p:sp>
        <p:nvSpPr>
          <p:cNvPr id="8" name="TextBox 7"/>
          <p:cNvSpPr txBox="1"/>
          <p:nvPr/>
        </p:nvSpPr>
        <p:spPr>
          <a:xfrm>
            <a:off x="4800600" y="4343400"/>
            <a:ext cx="1977849" cy="461665"/>
          </a:xfrm>
          <a:prstGeom prst="rect">
            <a:avLst/>
          </a:prstGeom>
          <a:noFill/>
        </p:spPr>
        <p:txBody>
          <a:bodyPr wrap="none" rtlCol="0">
            <a:spAutoFit/>
          </a:bodyPr>
          <a:lstStyle/>
          <a:p>
            <a:r>
              <a:rPr lang="en-US" sz="2400" dirty="0" smtClean="0"/>
              <a:t>L ~ N(100, 8)</a:t>
            </a:r>
            <a:endParaRPr lang="en-US" sz="2400" dirty="0"/>
          </a:p>
        </p:txBody>
      </p:sp>
      <p:sp>
        <p:nvSpPr>
          <p:cNvPr id="9" name="TextBox 8"/>
          <p:cNvSpPr txBox="1"/>
          <p:nvPr/>
        </p:nvSpPr>
        <p:spPr>
          <a:xfrm>
            <a:off x="762000" y="5105400"/>
            <a:ext cx="7819833" cy="461665"/>
          </a:xfrm>
          <a:prstGeom prst="rect">
            <a:avLst/>
          </a:prstGeom>
          <a:noFill/>
        </p:spPr>
        <p:txBody>
          <a:bodyPr wrap="none" rtlCol="0">
            <a:spAutoFit/>
          </a:bodyPr>
          <a:lstStyle/>
          <a:p>
            <a:r>
              <a:rPr lang="en-US" sz="2400" dirty="0" smtClean="0"/>
              <a:t>The combined score is (M - L), what is it’s distribution?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32770" name="Object 2"/>
          <p:cNvGraphicFramePr>
            <a:graphicFrameLocks noChangeAspect="1"/>
          </p:cNvGraphicFramePr>
          <p:nvPr/>
        </p:nvGraphicFramePr>
        <p:xfrm>
          <a:off x="914399" y="2971800"/>
          <a:ext cx="3757171" cy="533400"/>
        </p:xfrm>
        <a:graphic>
          <a:graphicData uri="http://schemas.openxmlformats.org/presentationml/2006/ole">
            <mc:AlternateContent xmlns:mc="http://schemas.openxmlformats.org/markup-compatibility/2006">
              <mc:Choice xmlns:v="urn:schemas-microsoft-com:vml" Requires="v">
                <p:oleObj spid="_x0000_s39966" name="Equation" r:id="rId3" imgW="1562040" imgH="203040" progId="Equation.3">
                  <p:embed/>
                </p:oleObj>
              </mc:Choice>
              <mc:Fallback>
                <p:oleObj name="Equation" r:id="rId3" imgW="156204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399" y="2971800"/>
                        <a:ext cx="3757171"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3200400" y="1676400"/>
            <a:ext cx="1669047" cy="461665"/>
          </a:xfrm>
          <a:prstGeom prst="rect">
            <a:avLst/>
          </a:prstGeom>
          <a:noFill/>
        </p:spPr>
        <p:txBody>
          <a:bodyPr wrap="none" rtlCol="0">
            <a:spAutoFit/>
          </a:bodyPr>
          <a:lstStyle/>
          <a:p>
            <a:r>
              <a:rPr lang="en-US" sz="2400" dirty="0" smtClean="0"/>
              <a:t>E(X) = 110</a:t>
            </a:r>
            <a:endParaRPr lang="en-US" sz="2400" dirty="0"/>
          </a:p>
        </p:txBody>
      </p:sp>
      <p:sp>
        <p:nvSpPr>
          <p:cNvPr id="10" name="TextBox 9"/>
          <p:cNvSpPr txBox="1"/>
          <p:nvPr/>
        </p:nvSpPr>
        <p:spPr>
          <a:xfrm>
            <a:off x="3276600" y="2362200"/>
            <a:ext cx="1665841" cy="461665"/>
          </a:xfrm>
          <a:prstGeom prst="rect">
            <a:avLst/>
          </a:prstGeom>
          <a:noFill/>
        </p:spPr>
        <p:txBody>
          <a:bodyPr wrap="none" rtlCol="0">
            <a:spAutoFit/>
          </a:bodyPr>
          <a:lstStyle/>
          <a:p>
            <a:r>
              <a:rPr lang="en-US" sz="2400" dirty="0" smtClean="0"/>
              <a:t>E(Y) = 100</a:t>
            </a:r>
            <a:endParaRPr lang="en-US" sz="2400" dirty="0"/>
          </a:p>
        </p:txBody>
      </p:sp>
      <p:sp>
        <p:nvSpPr>
          <p:cNvPr id="11" name="TextBox 10"/>
          <p:cNvSpPr txBox="1"/>
          <p:nvPr/>
        </p:nvSpPr>
        <p:spPr>
          <a:xfrm>
            <a:off x="914400" y="3581400"/>
            <a:ext cx="3615092" cy="461665"/>
          </a:xfrm>
          <a:prstGeom prst="rect">
            <a:avLst/>
          </a:prstGeom>
          <a:noFill/>
        </p:spPr>
        <p:txBody>
          <a:bodyPr wrap="none" rtlCol="0">
            <a:spAutoFit/>
          </a:bodyPr>
          <a:lstStyle/>
          <a:p>
            <a:r>
              <a:rPr lang="en-US" sz="2400" dirty="0" smtClean="0"/>
              <a:t>E(M - L) = 110 - 100 = 10</a:t>
            </a:r>
            <a:endParaRPr lang="en-US" sz="2400" dirty="0"/>
          </a:p>
        </p:txBody>
      </p:sp>
      <p:graphicFrame>
        <p:nvGraphicFramePr>
          <p:cNvPr id="13" name="Object 12"/>
          <p:cNvGraphicFramePr>
            <a:graphicFrameLocks noChangeAspect="1"/>
          </p:cNvGraphicFramePr>
          <p:nvPr/>
        </p:nvGraphicFramePr>
        <p:xfrm>
          <a:off x="5122863" y="1676400"/>
          <a:ext cx="1938337" cy="457200"/>
        </p:xfrm>
        <a:graphic>
          <a:graphicData uri="http://schemas.openxmlformats.org/presentationml/2006/ole">
            <mc:AlternateContent xmlns:mc="http://schemas.openxmlformats.org/markup-compatibility/2006">
              <mc:Choice xmlns:v="urn:schemas-microsoft-com:vml" Requires="v">
                <p:oleObj spid="_x0000_s39967" name="Equation" r:id="rId5" imgW="672840" imgH="203040" progId="Equation.3">
                  <p:embed/>
                </p:oleObj>
              </mc:Choice>
              <mc:Fallback>
                <p:oleObj name="Equation" r:id="rId5" imgW="672840" imgH="203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22863" y="1676400"/>
                        <a:ext cx="1938337"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2" name="Object 4"/>
          <p:cNvGraphicFramePr>
            <a:graphicFrameLocks noChangeAspect="1"/>
          </p:cNvGraphicFramePr>
          <p:nvPr/>
        </p:nvGraphicFramePr>
        <p:xfrm>
          <a:off x="5324475" y="2362200"/>
          <a:ext cx="1646238" cy="457200"/>
        </p:xfrm>
        <a:graphic>
          <a:graphicData uri="http://schemas.openxmlformats.org/presentationml/2006/ole">
            <mc:AlternateContent xmlns:mc="http://schemas.openxmlformats.org/markup-compatibility/2006">
              <mc:Choice xmlns:v="urn:schemas-microsoft-com:vml" Requires="v">
                <p:oleObj spid="_x0000_s39968" name="Equation" r:id="rId7" imgW="571320" imgH="203040" progId="Equation.3">
                  <p:embed/>
                </p:oleObj>
              </mc:Choice>
              <mc:Fallback>
                <p:oleObj name="Equation" r:id="rId7" imgW="571320" imgH="2030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24475" y="2362200"/>
                        <a:ext cx="1646238"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3" name="Object 5"/>
          <p:cNvGraphicFramePr>
            <a:graphicFrameLocks noChangeAspect="1"/>
          </p:cNvGraphicFramePr>
          <p:nvPr/>
        </p:nvGraphicFramePr>
        <p:xfrm>
          <a:off x="990600" y="4191000"/>
          <a:ext cx="3444875" cy="398463"/>
        </p:xfrm>
        <a:graphic>
          <a:graphicData uri="http://schemas.openxmlformats.org/presentationml/2006/ole">
            <mc:AlternateContent xmlns:mc="http://schemas.openxmlformats.org/markup-compatibility/2006">
              <mc:Choice xmlns:v="urn:schemas-microsoft-com:vml" Requires="v">
                <p:oleObj spid="_x0000_s39969" name="Equation" r:id="rId9" imgW="1917360" imgH="203040" progId="Equation.3">
                  <p:embed/>
                </p:oleObj>
              </mc:Choice>
              <mc:Fallback>
                <p:oleObj name="Equation" r:id="rId9" imgW="1917360" imgH="2030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90600" y="4191000"/>
                        <a:ext cx="3444875" cy="398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TextBox 17"/>
          <p:cNvSpPr txBox="1"/>
          <p:nvPr/>
        </p:nvSpPr>
        <p:spPr>
          <a:xfrm>
            <a:off x="914400" y="4724400"/>
            <a:ext cx="3962816" cy="461665"/>
          </a:xfrm>
          <a:prstGeom prst="rect">
            <a:avLst/>
          </a:prstGeom>
          <a:noFill/>
        </p:spPr>
        <p:txBody>
          <a:bodyPr wrap="none" rtlCol="0">
            <a:spAutoFit/>
          </a:bodyPr>
          <a:lstStyle/>
          <a:p>
            <a:r>
              <a:rPr lang="en-US" sz="2400" dirty="0" err="1" smtClean="0"/>
              <a:t>Var</a:t>
            </a:r>
            <a:r>
              <a:rPr lang="en-US" sz="2400" dirty="0" smtClean="0"/>
              <a:t>(M – L)= 100 + 64 = 164</a:t>
            </a:r>
            <a:endParaRPr lang="en-US" sz="2400" dirty="0"/>
          </a:p>
        </p:txBody>
      </p:sp>
      <p:sp>
        <p:nvSpPr>
          <p:cNvPr id="19" name="TextBox 18"/>
          <p:cNvSpPr txBox="1"/>
          <p:nvPr/>
        </p:nvSpPr>
        <p:spPr>
          <a:xfrm>
            <a:off x="914400" y="5410200"/>
            <a:ext cx="2778325" cy="461665"/>
          </a:xfrm>
          <a:prstGeom prst="rect">
            <a:avLst/>
          </a:prstGeom>
          <a:noFill/>
        </p:spPr>
        <p:txBody>
          <a:bodyPr wrap="none" rtlCol="0">
            <a:spAutoFit/>
          </a:bodyPr>
          <a:lstStyle/>
          <a:p>
            <a:r>
              <a:rPr lang="en-US" sz="2400" dirty="0" smtClean="0"/>
              <a:t>SD(M - L) = 12.806</a:t>
            </a:r>
            <a:endParaRPr lang="en-US" sz="2400" dirty="0"/>
          </a:p>
        </p:txBody>
      </p:sp>
      <p:sp>
        <p:nvSpPr>
          <p:cNvPr id="17" name="TextBox 16"/>
          <p:cNvSpPr txBox="1"/>
          <p:nvPr/>
        </p:nvSpPr>
        <p:spPr>
          <a:xfrm>
            <a:off x="838200" y="1676400"/>
            <a:ext cx="2215094" cy="461665"/>
          </a:xfrm>
          <a:prstGeom prst="rect">
            <a:avLst/>
          </a:prstGeom>
          <a:noFill/>
        </p:spPr>
        <p:txBody>
          <a:bodyPr wrap="none" rtlCol="0">
            <a:spAutoFit/>
          </a:bodyPr>
          <a:lstStyle/>
          <a:p>
            <a:r>
              <a:rPr lang="en-US" sz="2400" dirty="0" smtClean="0"/>
              <a:t>M ~ N(110, 10)</a:t>
            </a:r>
            <a:endParaRPr lang="en-US" sz="2400" dirty="0"/>
          </a:p>
        </p:txBody>
      </p:sp>
      <p:sp>
        <p:nvSpPr>
          <p:cNvPr id="20" name="TextBox 19"/>
          <p:cNvSpPr txBox="1"/>
          <p:nvPr/>
        </p:nvSpPr>
        <p:spPr>
          <a:xfrm>
            <a:off x="838200" y="2362200"/>
            <a:ext cx="1939377" cy="461665"/>
          </a:xfrm>
          <a:prstGeom prst="rect">
            <a:avLst/>
          </a:prstGeom>
          <a:noFill/>
        </p:spPr>
        <p:txBody>
          <a:bodyPr wrap="none" rtlCol="0">
            <a:spAutoFit/>
          </a:bodyPr>
          <a:lstStyle/>
          <a:p>
            <a:r>
              <a:rPr lang="en-US" sz="2400" dirty="0" smtClean="0"/>
              <a:t>L ~ N(100, 8)</a:t>
            </a:r>
            <a:endParaRPr lang="en-US" sz="2400" dirty="0"/>
          </a:p>
        </p:txBody>
      </p:sp>
      <p:sp>
        <p:nvSpPr>
          <p:cNvPr id="21" name="TextBox 20"/>
          <p:cNvSpPr txBox="1"/>
          <p:nvPr/>
        </p:nvSpPr>
        <p:spPr>
          <a:xfrm>
            <a:off x="2667000" y="6019800"/>
            <a:ext cx="4332404" cy="584775"/>
          </a:xfrm>
          <a:prstGeom prst="rect">
            <a:avLst/>
          </a:prstGeom>
          <a:noFill/>
        </p:spPr>
        <p:txBody>
          <a:bodyPr wrap="none" rtlCol="0">
            <a:spAutoFit/>
          </a:bodyPr>
          <a:lstStyle/>
          <a:p>
            <a:r>
              <a:rPr lang="en-US" sz="3200" dirty="0" smtClean="0"/>
              <a:t>(M - L) ~ N(10, 12.806)</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77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277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277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8" grpId="0"/>
      <p:bldP spid="19" grpId="0"/>
      <p:bldP spid="17" grpId="0"/>
      <p:bldP spid="20" grpId="0"/>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 it to use:</a:t>
            </a:r>
            <a:endParaRPr lang="en-US" dirty="0"/>
          </a:p>
        </p:txBody>
      </p:sp>
      <p:sp>
        <p:nvSpPr>
          <p:cNvPr id="4" name="Rectangle 3"/>
          <p:cNvSpPr/>
          <p:nvPr/>
        </p:nvSpPr>
        <p:spPr>
          <a:xfrm>
            <a:off x="381000" y="1600200"/>
            <a:ext cx="8382000" cy="830997"/>
          </a:xfrm>
          <a:prstGeom prst="rect">
            <a:avLst/>
          </a:prstGeom>
        </p:spPr>
        <p:txBody>
          <a:bodyPr wrap="square">
            <a:spAutoFit/>
          </a:bodyPr>
          <a:lstStyle/>
          <a:p>
            <a:r>
              <a:rPr lang="en-US" sz="2400" dirty="0" smtClean="0"/>
              <a:t>Assuming their scores are normally distributed, find the probability that Mr. M will lose on any given day.</a:t>
            </a:r>
          </a:p>
        </p:txBody>
      </p:sp>
      <p:sp>
        <p:nvSpPr>
          <p:cNvPr id="5" name="TextBox 4"/>
          <p:cNvSpPr txBox="1"/>
          <p:nvPr/>
        </p:nvSpPr>
        <p:spPr>
          <a:xfrm>
            <a:off x="4191000" y="2438400"/>
            <a:ext cx="3370603" cy="584775"/>
          </a:xfrm>
          <a:prstGeom prst="rect">
            <a:avLst/>
          </a:prstGeom>
          <a:noFill/>
        </p:spPr>
        <p:txBody>
          <a:bodyPr wrap="none" rtlCol="0">
            <a:spAutoFit/>
          </a:bodyPr>
          <a:lstStyle/>
          <a:p>
            <a:r>
              <a:rPr lang="en-US" sz="3200" dirty="0" smtClean="0"/>
              <a:t>X ~ N(10, 12.806)</a:t>
            </a:r>
            <a:endParaRPr lang="en-US" sz="3200" dirty="0"/>
          </a:p>
        </p:txBody>
      </p:sp>
      <p:sp>
        <p:nvSpPr>
          <p:cNvPr id="7" name="TextBox 6"/>
          <p:cNvSpPr txBox="1"/>
          <p:nvPr/>
        </p:nvSpPr>
        <p:spPr>
          <a:xfrm>
            <a:off x="762000" y="2438400"/>
            <a:ext cx="2839239" cy="584775"/>
          </a:xfrm>
          <a:prstGeom prst="rect">
            <a:avLst/>
          </a:prstGeom>
          <a:noFill/>
        </p:spPr>
        <p:txBody>
          <a:bodyPr wrap="none" rtlCol="0">
            <a:spAutoFit/>
          </a:bodyPr>
          <a:lstStyle/>
          <a:p>
            <a:r>
              <a:rPr lang="en-US" sz="3200" dirty="0" smtClean="0"/>
              <a:t>Let X = (M - L)</a:t>
            </a:r>
            <a:endParaRPr lang="en-US" sz="3200" dirty="0"/>
          </a:p>
        </p:txBody>
      </p:sp>
      <p:sp>
        <p:nvSpPr>
          <p:cNvPr id="8" name="TextBox 7"/>
          <p:cNvSpPr txBox="1"/>
          <p:nvPr/>
        </p:nvSpPr>
        <p:spPr>
          <a:xfrm>
            <a:off x="457200" y="3429000"/>
            <a:ext cx="1802096" cy="584775"/>
          </a:xfrm>
          <a:prstGeom prst="rect">
            <a:avLst/>
          </a:prstGeom>
          <a:noFill/>
        </p:spPr>
        <p:txBody>
          <a:bodyPr wrap="none" rtlCol="0">
            <a:spAutoFit/>
          </a:bodyPr>
          <a:lstStyle/>
          <a:p>
            <a:r>
              <a:rPr lang="en-US" sz="3200" dirty="0" smtClean="0"/>
              <a:t>P(X &gt; 0 )</a:t>
            </a:r>
            <a:endParaRPr lang="en-US" sz="3200" dirty="0"/>
          </a:p>
        </p:txBody>
      </p:sp>
      <p:pic>
        <p:nvPicPr>
          <p:cNvPr id="40962" name="Picture 2"/>
          <p:cNvPicPr>
            <a:picLocks noChangeAspect="1" noChangeArrowheads="1"/>
          </p:cNvPicPr>
          <p:nvPr/>
        </p:nvPicPr>
        <p:blipFill>
          <a:blip r:embed="rId3" cstate="print"/>
          <a:srcRect/>
          <a:stretch>
            <a:fillRect/>
          </a:stretch>
        </p:blipFill>
        <p:spPr bwMode="auto">
          <a:xfrm>
            <a:off x="381000" y="4419600"/>
            <a:ext cx="3657600" cy="1736730"/>
          </a:xfrm>
          <a:prstGeom prst="rect">
            <a:avLst/>
          </a:prstGeom>
          <a:noFill/>
          <a:ln w="9525">
            <a:noFill/>
            <a:miter lim="800000"/>
            <a:headEnd/>
            <a:tailEnd/>
          </a:ln>
          <a:effectLst/>
        </p:spPr>
      </p:pic>
      <p:sp>
        <p:nvSpPr>
          <p:cNvPr id="10" name="TextBox 9"/>
          <p:cNvSpPr txBox="1"/>
          <p:nvPr/>
        </p:nvSpPr>
        <p:spPr>
          <a:xfrm>
            <a:off x="4191000" y="4419600"/>
            <a:ext cx="2549096" cy="584775"/>
          </a:xfrm>
          <a:prstGeom prst="rect">
            <a:avLst/>
          </a:prstGeom>
          <a:noFill/>
        </p:spPr>
        <p:txBody>
          <a:bodyPr wrap="none" rtlCol="0">
            <a:spAutoFit/>
          </a:bodyPr>
          <a:lstStyle/>
          <a:p>
            <a:r>
              <a:rPr lang="en-US" sz="3200" dirty="0" smtClean="0"/>
              <a:t>P(z &gt; -.7809)</a:t>
            </a:r>
            <a:endParaRPr lang="en-US" sz="3200" dirty="0"/>
          </a:p>
        </p:txBody>
      </p:sp>
      <p:graphicFrame>
        <p:nvGraphicFramePr>
          <p:cNvPr id="11" name="Object 10"/>
          <p:cNvGraphicFramePr>
            <a:graphicFrameLocks noChangeAspect="1"/>
          </p:cNvGraphicFramePr>
          <p:nvPr/>
        </p:nvGraphicFramePr>
        <p:xfrm>
          <a:off x="4191000" y="3276600"/>
          <a:ext cx="1371600" cy="885825"/>
        </p:xfrm>
        <a:graphic>
          <a:graphicData uri="http://schemas.openxmlformats.org/presentationml/2006/ole">
            <mc:AlternateContent xmlns:mc="http://schemas.openxmlformats.org/markup-compatibility/2006">
              <mc:Choice xmlns:v="urn:schemas-microsoft-com:vml" Requires="v">
                <p:oleObj spid="_x0000_s40984" name="Equation" r:id="rId4" imgW="609480" imgH="393480" progId="Equation.3">
                  <p:embed/>
                </p:oleObj>
              </mc:Choice>
              <mc:Fallback>
                <p:oleObj name="Equation" r:id="rId4" imgW="609480" imgH="39348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3276600"/>
                        <a:ext cx="1371600" cy="885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4" name="Object 4"/>
          <p:cNvGraphicFramePr>
            <a:graphicFrameLocks noChangeAspect="1"/>
          </p:cNvGraphicFramePr>
          <p:nvPr/>
        </p:nvGraphicFramePr>
        <p:xfrm>
          <a:off x="5638800" y="3276600"/>
          <a:ext cx="1343025" cy="885825"/>
        </p:xfrm>
        <a:graphic>
          <a:graphicData uri="http://schemas.openxmlformats.org/presentationml/2006/ole">
            <mc:AlternateContent xmlns:mc="http://schemas.openxmlformats.org/markup-compatibility/2006">
              <mc:Choice xmlns:v="urn:schemas-microsoft-com:vml" Requires="v">
                <p:oleObj spid="_x0000_s40985" name="Equation" r:id="rId6" imgW="596880" imgH="393480" progId="Equation.3">
                  <p:embed/>
                </p:oleObj>
              </mc:Choice>
              <mc:Fallback>
                <p:oleObj name="Equation" r:id="rId6" imgW="596880" imgH="39348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38800" y="3276600"/>
                        <a:ext cx="1343025" cy="885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5" name="Object 5"/>
          <p:cNvGraphicFramePr>
            <a:graphicFrameLocks noChangeAspect="1"/>
          </p:cNvGraphicFramePr>
          <p:nvPr/>
        </p:nvGraphicFramePr>
        <p:xfrm>
          <a:off x="6934200" y="3519488"/>
          <a:ext cx="1343025" cy="400050"/>
        </p:xfrm>
        <a:graphic>
          <a:graphicData uri="http://schemas.openxmlformats.org/presentationml/2006/ole">
            <mc:AlternateContent xmlns:mc="http://schemas.openxmlformats.org/markup-compatibility/2006">
              <mc:Choice xmlns:v="urn:schemas-microsoft-com:vml" Requires="v">
                <p:oleObj spid="_x0000_s40986" name="Equation" r:id="rId8" imgW="596880" imgH="177480" progId="Equation.3">
                  <p:embed/>
                </p:oleObj>
              </mc:Choice>
              <mc:Fallback>
                <p:oleObj name="Equation" r:id="rId8" imgW="596880" imgH="177480" progId="Equation.3">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34200" y="3519488"/>
                        <a:ext cx="1343025"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Box 13"/>
          <p:cNvSpPr txBox="1"/>
          <p:nvPr/>
        </p:nvSpPr>
        <p:spPr>
          <a:xfrm>
            <a:off x="6781800" y="4419600"/>
            <a:ext cx="1470274" cy="584775"/>
          </a:xfrm>
          <a:prstGeom prst="rect">
            <a:avLst/>
          </a:prstGeom>
          <a:noFill/>
        </p:spPr>
        <p:txBody>
          <a:bodyPr wrap="none" rtlCol="0">
            <a:spAutoFit/>
          </a:bodyPr>
          <a:lstStyle/>
          <a:p>
            <a:r>
              <a:rPr lang="en-US" sz="3200" dirty="0" smtClean="0"/>
              <a:t>=.7849</a:t>
            </a:r>
            <a:endParaRPr lang="en-US" sz="3200" dirty="0"/>
          </a:p>
        </p:txBody>
      </p:sp>
      <p:sp>
        <p:nvSpPr>
          <p:cNvPr id="15" name="TextBox 14"/>
          <p:cNvSpPr txBox="1"/>
          <p:nvPr/>
        </p:nvSpPr>
        <p:spPr>
          <a:xfrm>
            <a:off x="4267200" y="5334000"/>
            <a:ext cx="3998915" cy="707886"/>
          </a:xfrm>
          <a:prstGeom prst="rect">
            <a:avLst/>
          </a:prstGeom>
          <a:noFill/>
        </p:spPr>
        <p:txBody>
          <a:bodyPr wrap="none" rtlCol="0">
            <a:spAutoFit/>
          </a:bodyPr>
          <a:lstStyle/>
          <a:p>
            <a:r>
              <a:rPr lang="en-US" sz="2000" dirty="0" smtClean="0"/>
              <a:t>There is a 78.5% chance that</a:t>
            </a:r>
          </a:p>
          <a:p>
            <a:r>
              <a:rPr lang="en-US" sz="2000" dirty="0" smtClean="0"/>
              <a:t>Mr. M will lose on any given day.</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6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6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10"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Random Variables</a:t>
            </a:r>
            <a:endParaRPr lang="en-US" dirty="0"/>
          </a:p>
        </p:txBody>
      </p:sp>
      <p:graphicFrame>
        <p:nvGraphicFramePr>
          <p:cNvPr id="31747" name="Object 3"/>
          <p:cNvGraphicFramePr>
            <a:graphicFrameLocks noChangeAspect="1"/>
          </p:cNvGraphicFramePr>
          <p:nvPr/>
        </p:nvGraphicFramePr>
        <p:xfrm>
          <a:off x="457200" y="1676400"/>
          <a:ext cx="4114800" cy="704513"/>
        </p:xfrm>
        <a:graphic>
          <a:graphicData uri="http://schemas.openxmlformats.org/presentationml/2006/ole">
            <mc:AlternateContent xmlns:mc="http://schemas.openxmlformats.org/markup-compatibility/2006">
              <mc:Choice xmlns:v="urn:schemas-microsoft-com:vml" Requires="v">
                <p:oleObj spid="_x0000_s60422" name="Equation" r:id="rId3" imgW="1295280" imgH="203040" progId="Equation.3">
                  <p:embed/>
                </p:oleObj>
              </mc:Choice>
              <mc:Fallback>
                <p:oleObj name="Equation" r:id="rId3" imgW="12952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76400"/>
                        <a:ext cx="4114800" cy="704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8" name="Object 4"/>
          <p:cNvGraphicFramePr>
            <a:graphicFrameLocks noChangeAspect="1"/>
          </p:cNvGraphicFramePr>
          <p:nvPr/>
        </p:nvGraphicFramePr>
        <p:xfrm>
          <a:off x="457200" y="4419600"/>
          <a:ext cx="3533733" cy="762000"/>
        </p:xfrm>
        <a:graphic>
          <a:graphicData uri="http://schemas.openxmlformats.org/presentationml/2006/ole">
            <mc:AlternateContent xmlns:mc="http://schemas.openxmlformats.org/markup-compatibility/2006">
              <mc:Choice xmlns:v="urn:schemas-microsoft-com:vml" Requires="v">
                <p:oleObj spid="_x0000_s60423" name="Equation" r:id="rId5" imgW="1028520" imgH="203040" progId="Equation.3">
                  <p:embed/>
                </p:oleObj>
              </mc:Choice>
              <mc:Fallback>
                <p:oleObj name="Equation" r:id="rId5" imgW="102852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4419600"/>
                        <a:ext cx="3533733"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9" name="Object 5"/>
          <p:cNvGraphicFramePr>
            <a:graphicFrameLocks noChangeAspect="1"/>
          </p:cNvGraphicFramePr>
          <p:nvPr/>
        </p:nvGraphicFramePr>
        <p:xfrm>
          <a:off x="631825" y="3048000"/>
          <a:ext cx="3925888" cy="685800"/>
        </p:xfrm>
        <a:graphic>
          <a:graphicData uri="http://schemas.openxmlformats.org/presentationml/2006/ole">
            <mc:AlternateContent xmlns:mc="http://schemas.openxmlformats.org/markup-compatibility/2006">
              <mc:Choice xmlns:v="urn:schemas-microsoft-com:vml" Requires="v">
                <p:oleObj spid="_x0000_s60424" name="Equation" r:id="rId7" imgW="1269720" imgH="203040" progId="Equation.3">
                  <p:embed/>
                </p:oleObj>
              </mc:Choice>
              <mc:Fallback>
                <p:oleObj name="Equation" r:id="rId7" imgW="1269720" imgH="203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1825" y="3048000"/>
                        <a:ext cx="3925888"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51" name="Object 7"/>
          <p:cNvGraphicFramePr>
            <a:graphicFrameLocks noChangeAspect="1"/>
          </p:cNvGraphicFramePr>
          <p:nvPr/>
        </p:nvGraphicFramePr>
        <p:xfrm>
          <a:off x="381000" y="5029200"/>
          <a:ext cx="6683375" cy="930275"/>
        </p:xfrm>
        <a:graphic>
          <a:graphicData uri="http://schemas.openxmlformats.org/presentationml/2006/ole">
            <mc:AlternateContent xmlns:mc="http://schemas.openxmlformats.org/markup-compatibility/2006">
              <mc:Choice xmlns:v="urn:schemas-microsoft-com:vml" Requires="v">
                <p:oleObj spid="_x0000_s60425" name="Equation" r:id="rId9" imgW="2184120" imgH="279360" progId="Equation.3">
                  <p:embed/>
                </p:oleObj>
              </mc:Choice>
              <mc:Fallback>
                <p:oleObj name="Equation" r:id="rId9" imgW="2184120" imgH="2793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1000" y="5029200"/>
                        <a:ext cx="6683375" cy="930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1143000" y="2362200"/>
            <a:ext cx="6858000" cy="646331"/>
          </a:xfrm>
          <a:prstGeom prst="rect">
            <a:avLst/>
          </a:prstGeom>
          <a:noFill/>
        </p:spPr>
        <p:txBody>
          <a:bodyPr wrap="square" rtlCol="0">
            <a:spAutoFit/>
          </a:bodyPr>
          <a:lstStyle/>
          <a:p>
            <a:r>
              <a:rPr lang="en-US" dirty="0" smtClean="0"/>
              <a:t>Adding a constant to every value in a set will change the mean by that constant</a:t>
            </a:r>
            <a:endParaRPr lang="en-US" dirty="0"/>
          </a:p>
        </p:txBody>
      </p:sp>
      <p:sp>
        <p:nvSpPr>
          <p:cNvPr id="9" name="TextBox 8"/>
          <p:cNvSpPr txBox="1"/>
          <p:nvPr/>
        </p:nvSpPr>
        <p:spPr>
          <a:xfrm>
            <a:off x="1219200" y="3733800"/>
            <a:ext cx="6858000" cy="646331"/>
          </a:xfrm>
          <a:prstGeom prst="rect">
            <a:avLst/>
          </a:prstGeom>
          <a:noFill/>
        </p:spPr>
        <p:txBody>
          <a:bodyPr wrap="square" rtlCol="0">
            <a:spAutoFit/>
          </a:bodyPr>
          <a:lstStyle/>
          <a:p>
            <a:r>
              <a:rPr lang="en-US" dirty="0" smtClean="0"/>
              <a:t>Adding a constant to every value in a set will not change the standard deviation.</a:t>
            </a:r>
            <a:endParaRPr lang="en-US" dirty="0"/>
          </a:p>
        </p:txBody>
      </p:sp>
      <p:sp>
        <p:nvSpPr>
          <p:cNvPr id="10" name="TextBox 9"/>
          <p:cNvSpPr txBox="1"/>
          <p:nvPr/>
        </p:nvSpPr>
        <p:spPr>
          <a:xfrm>
            <a:off x="1143000" y="5943600"/>
            <a:ext cx="6858000" cy="646331"/>
          </a:xfrm>
          <a:prstGeom prst="rect">
            <a:avLst/>
          </a:prstGeom>
          <a:noFill/>
        </p:spPr>
        <p:txBody>
          <a:bodyPr wrap="square" rtlCol="0">
            <a:spAutoFit/>
          </a:bodyPr>
          <a:lstStyle/>
          <a:p>
            <a:r>
              <a:rPr lang="en-US" dirty="0" smtClean="0"/>
              <a:t>Multiplying every value in a set by a constant will multiply the mean and standard deviation by that constant</a:t>
            </a:r>
            <a:endParaRPr lang="en-US" dirty="0"/>
          </a:p>
        </p:txBody>
      </p:sp>
    </p:spTree>
    <p:extLst>
      <p:ext uri="{BB962C8B-B14F-4D97-AF65-F5344CB8AC3E}">
        <p14:creationId xmlns:p14="http://schemas.microsoft.com/office/powerpoint/2010/main" val="306458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74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75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75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a:t>
            </a:r>
            <a:endParaRPr lang="en-US" dirty="0"/>
          </a:p>
        </p:txBody>
      </p:sp>
      <p:graphicFrame>
        <p:nvGraphicFramePr>
          <p:cNvPr id="4" name="Table 3"/>
          <p:cNvGraphicFramePr>
            <a:graphicFrameLocks noGrp="1"/>
          </p:cNvGraphicFramePr>
          <p:nvPr>
            <p:extLst/>
          </p:nvPr>
        </p:nvGraphicFramePr>
        <p:xfrm>
          <a:off x="1371600" y="2362200"/>
          <a:ext cx="6096000" cy="7416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dirty="0" smtClean="0"/>
                        <a:t>X</a:t>
                      </a:r>
                      <a:endParaRPr lang="en-US" dirty="0"/>
                    </a:p>
                  </a:txBody>
                  <a:tcPr/>
                </a:tc>
                <a:tc>
                  <a:txBody>
                    <a:bodyPr/>
                    <a:lstStyle/>
                    <a:p>
                      <a:pPr algn="ctr"/>
                      <a:r>
                        <a:rPr lang="en-US" dirty="0" smtClean="0"/>
                        <a:t>$100</a:t>
                      </a:r>
                      <a:endParaRPr lang="en-US" dirty="0"/>
                    </a:p>
                  </a:txBody>
                  <a:tcPr/>
                </a:tc>
                <a:tc>
                  <a:txBody>
                    <a:bodyPr/>
                    <a:lstStyle/>
                    <a:p>
                      <a:pPr algn="ctr"/>
                      <a:r>
                        <a:rPr lang="en-US" dirty="0" smtClean="0"/>
                        <a:t>$-9900</a:t>
                      </a:r>
                      <a:endParaRPr lang="en-US" dirty="0"/>
                    </a:p>
                  </a:txBody>
                  <a:tcPr/>
                </a:tc>
                <a:tc>
                  <a:txBody>
                    <a:bodyPr/>
                    <a:lstStyle/>
                    <a:p>
                      <a:pPr algn="ctr"/>
                      <a:r>
                        <a:rPr lang="en-US" dirty="0" smtClean="0"/>
                        <a:t>$-2900</a:t>
                      </a:r>
                      <a:endParaRPr lang="en-US" dirty="0"/>
                    </a:p>
                  </a:txBody>
                  <a:tcPr/>
                </a:tc>
              </a:tr>
              <a:tr h="370840">
                <a:tc>
                  <a:txBody>
                    <a:bodyPr/>
                    <a:lstStyle/>
                    <a:p>
                      <a:pPr algn="ctr"/>
                      <a:r>
                        <a:rPr lang="en-US" dirty="0" smtClean="0"/>
                        <a:t>P(X)</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5" name="TextBox 4"/>
          <p:cNvSpPr txBox="1"/>
          <p:nvPr/>
        </p:nvSpPr>
        <p:spPr>
          <a:xfrm>
            <a:off x="685800" y="1828800"/>
            <a:ext cx="2790572" cy="369332"/>
          </a:xfrm>
          <a:prstGeom prst="rect">
            <a:avLst/>
          </a:prstGeom>
          <a:noFill/>
        </p:spPr>
        <p:txBody>
          <a:bodyPr wrap="none" rtlCol="0">
            <a:spAutoFit/>
          </a:bodyPr>
          <a:lstStyle/>
          <a:p>
            <a:r>
              <a:rPr lang="en-US" dirty="0" smtClean="0"/>
              <a:t>X = the profit on a policy</a:t>
            </a:r>
            <a:endParaRPr lang="en-US" dirty="0"/>
          </a:p>
        </p:txBody>
      </p:sp>
      <p:sp>
        <p:nvSpPr>
          <p:cNvPr id="7" name="TextBox 6"/>
          <p:cNvSpPr txBox="1"/>
          <p:nvPr/>
        </p:nvSpPr>
        <p:spPr>
          <a:xfrm>
            <a:off x="2081085" y="3505200"/>
            <a:ext cx="1871443" cy="461665"/>
          </a:xfrm>
          <a:prstGeom prst="rect">
            <a:avLst/>
          </a:prstGeom>
          <a:noFill/>
        </p:spPr>
        <p:txBody>
          <a:bodyPr wrap="square" rtlCol="0">
            <a:spAutoFit/>
          </a:bodyPr>
          <a:lstStyle/>
          <a:p>
            <a:r>
              <a:rPr lang="en-US" sz="2400" dirty="0" smtClean="0">
                <a:solidFill>
                  <a:schemeClr val="tx1">
                    <a:lumMod val="95000"/>
                    <a:lumOff val="5000"/>
                  </a:schemeClr>
                </a:solidFill>
              </a:rPr>
              <a:t>E(X) = $89</a:t>
            </a:r>
            <a:endParaRPr lang="en-US" sz="2400" dirty="0">
              <a:solidFill>
                <a:schemeClr val="tx1">
                  <a:lumMod val="95000"/>
                  <a:lumOff val="5000"/>
                </a:schemeClr>
              </a:solidFill>
            </a:endParaRPr>
          </a:p>
        </p:txBody>
      </p:sp>
      <p:sp>
        <p:nvSpPr>
          <p:cNvPr id="9" name="Rectangle 8"/>
          <p:cNvSpPr/>
          <p:nvPr/>
        </p:nvSpPr>
        <p:spPr>
          <a:xfrm>
            <a:off x="3276600" y="2743200"/>
            <a:ext cx="761747" cy="369332"/>
          </a:xfrm>
          <a:prstGeom prst="rect">
            <a:avLst/>
          </a:prstGeom>
        </p:spPr>
        <p:txBody>
          <a:bodyPr wrap="none">
            <a:spAutoFit/>
          </a:bodyPr>
          <a:lstStyle/>
          <a:p>
            <a:pPr algn="ctr"/>
            <a:r>
              <a:rPr lang="en-US" dirty="0" smtClean="0">
                <a:solidFill>
                  <a:schemeClr val="tx1">
                    <a:lumMod val="95000"/>
                    <a:lumOff val="5000"/>
                  </a:schemeClr>
                </a:solidFill>
              </a:rPr>
              <a:t>.9975</a:t>
            </a:r>
            <a:endParaRPr lang="en-US" dirty="0">
              <a:solidFill>
                <a:schemeClr val="tx1">
                  <a:lumMod val="95000"/>
                  <a:lumOff val="5000"/>
                </a:schemeClr>
              </a:solidFill>
            </a:endParaRPr>
          </a:p>
        </p:txBody>
      </p:sp>
      <p:sp>
        <p:nvSpPr>
          <p:cNvPr id="10" name="Rectangle 9"/>
          <p:cNvSpPr/>
          <p:nvPr/>
        </p:nvSpPr>
        <p:spPr>
          <a:xfrm>
            <a:off x="4800600" y="2743200"/>
            <a:ext cx="761747" cy="369332"/>
          </a:xfrm>
          <a:prstGeom prst="rect">
            <a:avLst/>
          </a:prstGeom>
        </p:spPr>
        <p:txBody>
          <a:bodyPr wrap="none">
            <a:spAutoFit/>
          </a:bodyPr>
          <a:lstStyle/>
          <a:p>
            <a:r>
              <a:rPr lang="en-US" dirty="0" smtClean="0">
                <a:solidFill>
                  <a:schemeClr val="tx1">
                    <a:lumMod val="95000"/>
                    <a:lumOff val="5000"/>
                  </a:schemeClr>
                </a:solidFill>
              </a:rPr>
              <a:t>.0005</a:t>
            </a:r>
            <a:endParaRPr lang="en-US" dirty="0">
              <a:solidFill>
                <a:schemeClr val="tx1">
                  <a:lumMod val="95000"/>
                  <a:lumOff val="5000"/>
                </a:schemeClr>
              </a:solidFill>
            </a:endParaRPr>
          </a:p>
        </p:txBody>
      </p:sp>
      <p:sp>
        <p:nvSpPr>
          <p:cNvPr id="11" name="Rectangle 10"/>
          <p:cNvSpPr/>
          <p:nvPr/>
        </p:nvSpPr>
        <p:spPr>
          <a:xfrm>
            <a:off x="6412753" y="2743200"/>
            <a:ext cx="633507" cy="369332"/>
          </a:xfrm>
          <a:prstGeom prst="rect">
            <a:avLst/>
          </a:prstGeom>
        </p:spPr>
        <p:txBody>
          <a:bodyPr wrap="none">
            <a:spAutoFit/>
          </a:bodyPr>
          <a:lstStyle/>
          <a:p>
            <a:r>
              <a:rPr lang="en-US" dirty="0" smtClean="0">
                <a:solidFill>
                  <a:schemeClr val="tx1">
                    <a:lumMod val="95000"/>
                    <a:lumOff val="5000"/>
                  </a:schemeClr>
                </a:solidFill>
              </a:rPr>
              <a:t>.002</a:t>
            </a:r>
            <a:endParaRPr lang="en-US" dirty="0">
              <a:solidFill>
                <a:schemeClr val="tx1">
                  <a:lumMod val="95000"/>
                  <a:lumOff val="5000"/>
                </a:schemeClr>
              </a:solidFill>
            </a:endParaRPr>
          </a:p>
        </p:txBody>
      </p:sp>
      <p:graphicFrame>
        <p:nvGraphicFramePr>
          <p:cNvPr id="29700" name="Object 4"/>
          <p:cNvGraphicFramePr>
            <a:graphicFrameLocks noChangeAspect="1"/>
          </p:cNvGraphicFramePr>
          <p:nvPr/>
        </p:nvGraphicFramePr>
        <p:xfrm>
          <a:off x="4419600" y="3505200"/>
          <a:ext cx="2269067" cy="609600"/>
        </p:xfrm>
        <a:graphic>
          <a:graphicData uri="http://schemas.openxmlformats.org/presentationml/2006/ole">
            <mc:AlternateContent xmlns:mc="http://schemas.openxmlformats.org/markup-compatibility/2006">
              <mc:Choice xmlns:v="urn:schemas-microsoft-com:vml" Requires="v">
                <p:oleObj spid="_x0000_s61443" name="Equation" r:id="rId3" imgW="850680" imgH="228600" progId="Equation.3">
                  <p:embed/>
                </p:oleObj>
              </mc:Choice>
              <mc:Fallback>
                <p:oleObj name="Equation" r:id="rId3" imgW="85068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3505200"/>
                        <a:ext cx="2269067"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 name="TextBox 12"/>
          <p:cNvSpPr txBox="1"/>
          <p:nvPr/>
        </p:nvSpPr>
        <p:spPr>
          <a:xfrm>
            <a:off x="610550" y="5186064"/>
            <a:ext cx="8076250" cy="369332"/>
          </a:xfrm>
          <a:prstGeom prst="rect">
            <a:avLst/>
          </a:prstGeom>
          <a:noFill/>
        </p:spPr>
        <p:txBody>
          <a:bodyPr wrap="none" rtlCol="0">
            <a:spAutoFit/>
          </a:bodyPr>
          <a:lstStyle/>
          <a:p>
            <a:r>
              <a:rPr lang="en-US" dirty="0" smtClean="0"/>
              <a:t>b) What </a:t>
            </a:r>
            <a:r>
              <a:rPr lang="en-US" dirty="0" smtClean="0"/>
              <a:t>is the expected value and standard deviation for 100 policies?</a:t>
            </a:r>
            <a:endParaRPr lang="en-US" dirty="0"/>
          </a:p>
        </p:txBody>
      </p:sp>
      <p:sp>
        <p:nvSpPr>
          <p:cNvPr id="15" name="TextBox 14"/>
          <p:cNvSpPr txBox="1"/>
          <p:nvPr/>
        </p:nvSpPr>
        <p:spPr>
          <a:xfrm>
            <a:off x="594064" y="4253299"/>
            <a:ext cx="7924800" cy="646331"/>
          </a:xfrm>
          <a:prstGeom prst="rect">
            <a:avLst/>
          </a:prstGeom>
          <a:noFill/>
        </p:spPr>
        <p:txBody>
          <a:bodyPr wrap="square" rtlCol="0">
            <a:spAutoFit/>
          </a:bodyPr>
          <a:lstStyle/>
          <a:p>
            <a:r>
              <a:rPr lang="en-US" dirty="0" smtClean="0"/>
              <a:t>a) What </a:t>
            </a:r>
            <a:r>
              <a:rPr lang="en-US" dirty="0" smtClean="0"/>
              <a:t>is the expected value and standard deviation if the company charged customers 100 times the original price?</a:t>
            </a:r>
            <a:endParaRPr lang="en-US" dirty="0"/>
          </a:p>
        </p:txBody>
      </p:sp>
      <p:sp>
        <p:nvSpPr>
          <p:cNvPr id="12" name="TextBox 11"/>
          <p:cNvSpPr txBox="1"/>
          <p:nvPr/>
        </p:nvSpPr>
        <p:spPr>
          <a:xfrm>
            <a:off x="610550" y="5851273"/>
            <a:ext cx="5153975" cy="369332"/>
          </a:xfrm>
          <a:prstGeom prst="rect">
            <a:avLst/>
          </a:prstGeom>
          <a:noFill/>
        </p:spPr>
        <p:txBody>
          <a:bodyPr wrap="none" rtlCol="0">
            <a:spAutoFit/>
          </a:bodyPr>
          <a:lstStyle/>
          <a:p>
            <a:r>
              <a:rPr lang="en-US" dirty="0" smtClean="0"/>
              <a:t>c) Which method is less likely to lose money?</a:t>
            </a:r>
            <a:endParaRPr lang="en-US" dirty="0"/>
          </a:p>
        </p:txBody>
      </p:sp>
    </p:spTree>
    <p:extLst>
      <p:ext uri="{BB962C8B-B14F-4D97-AF65-F5344CB8AC3E}">
        <p14:creationId xmlns:p14="http://schemas.microsoft.com/office/powerpoint/2010/main" val="720051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7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Policies</a:t>
            </a:r>
            <a:endParaRPr lang="en-US" dirty="0"/>
          </a:p>
        </p:txBody>
      </p:sp>
      <p:sp>
        <p:nvSpPr>
          <p:cNvPr id="4" name="TextBox 3"/>
          <p:cNvSpPr txBox="1"/>
          <p:nvPr/>
        </p:nvSpPr>
        <p:spPr>
          <a:xfrm>
            <a:off x="685800" y="2133600"/>
            <a:ext cx="3230372" cy="369332"/>
          </a:xfrm>
          <a:prstGeom prst="rect">
            <a:avLst/>
          </a:prstGeom>
          <a:noFill/>
        </p:spPr>
        <p:txBody>
          <a:bodyPr wrap="none" rtlCol="0">
            <a:spAutoFit/>
          </a:bodyPr>
          <a:lstStyle/>
          <a:p>
            <a:r>
              <a:rPr lang="en-US" dirty="0" smtClean="0"/>
              <a:t>E(100X) = (100)(89) = $8,900</a:t>
            </a:r>
            <a:endParaRPr lang="en-US" dirty="0"/>
          </a:p>
        </p:txBody>
      </p:sp>
      <p:sp>
        <p:nvSpPr>
          <p:cNvPr id="5" name="TextBox 4"/>
          <p:cNvSpPr txBox="1"/>
          <p:nvPr/>
        </p:nvSpPr>
        <p:spPr>
          <a:xfrm>
            <a:off x="685800" y="2590800"/>
            <a:ext cx="4001416" cy="369332"/>
          </a:xfrm>
          <a:prstGeom prst="rect">
            <a:avLst/>
          </a:prstGeom>
          <a:noFill/>
        </p:spPr>
        <p:txBody>
          <a:bodyPr wrap="none" rtlCol="0">
            <a:spAutoFit/>
          </a:bodyPr>
          <a:lstStyle/>
          <a:p>
            <a:r>
              <a:rPr lang="en-US" dirty="0" smtClean="0"/>
              <a:t>SD(100X)  = (100)(260.54) = $26,054</a:t>
            </a:r>
            <a:endParaRPr lang="en-US" dirty="0"/>
          </a:p>
        </p:txBody>
      </p:sp>
      <p:sp>
        <p:nvSpPr>
          <p:cNvPr id="6" name="TextBox 5"/>
          <p:cNvSpPr txBox="1"/>
          <p:nvPr/>
        </p:nvSpPr>
        <p:spPr>
          <a:xfrm>
            <a:off x="762000" y="3871913"/>
            <a:ext cx="7718780" cy="369332"/>
          </a:xfrm>
          <a:prstGeom prst="rect">
            <a:avLst/>
          </a:prstGeom>
          <a:noFill/>
        </p:spPr>
        <p:txBody>
          <a:bodyPr wrap="none" rtlCol="0">
            <a:spAutoFit/>
          </a:bodyPr>
          <a:lstStyle/>
          <a:p>
            <a:r>
              <a:rPr lang="en-US" dirty="0" smtClean="0"/>
              <a:t>E(X+X+X+X…100 times) = 89 + 89 + 89 + 89 + 89 … 100 times = $8,900</a:t>
            </a:r>
            <a:endParaRPr lang="en-US" dirty="0"/>
          </a:p>
        </p:txBody>
      </p:sp>
      <p:sp>
        <p:nvSpPr>
          <p:cNvPr id="7" name="TextBox 6"/>
          <p:cNvSpPr txBox="1"/>
          <p:nvPr/>
        </p:nvSpPr>
        <p:spPr>
          <a:xfrm>
            <a:off x="762000" y="4405313"/>
            <a:ext cx="3381631" cy="369332"/>
          </a:xfrm>
          <a:prstGeom prst="rect">
            <a:avLst/>
          </a:prstGeom>
          <a:noFill/>
        </p:spPr>
        <p:txBody>
          <a:bodyPr wrap="none" rtlCol="0">
            <a:spAutoFit/>
          </a:bodyPr>
          <a:lstStyle/>
          <a:p>
            <a:r>
              <a:rPr lang="en-US" dirty="0" smtClean="0"/>
              <a:t>VAR(X+X+X+X…100 times) = </a:t>
            </a:r>
            <a:endParaRPr lang="en-US" dirty="0"/>
          </a:p>
        </p:txBody>
      </p:sp>
      <p:sp>
        <p:nvSpPr>
          <p:cNvPr id="593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9395" name="Object 3"/>
          <p:cNvGraphicFramePr>
            <a:graphicFrameLocks noChangeAspect="1"/>
          </p:cNvGraphicFramePr>
          <p:nvPr>
            <p:extLst/>
          </p:nvPr>
        </p:nvGraphicFramePr>
        <p:xfrm>
          <a:off x="4179887" y="4405313"/>
          <a:ext cx="1146175" cy="352425"/>
        </p:xfrm>
        <a:graphic>
          <a:graphicData uri="http://schemas.openxmlformats.org/presentationml/2006/ole">
            <mc:AlternateContent xmlns:mc="http://schemas.openxmlformats.org/markup-compatibility/2006">
              <mc:Choice xmlns:v="urn:schemas-microsoft-com:vml" Requires="v">
                <p:oleObj spid="_x0000_s62474" name="Equation" r:id="rId3" imgW="647640" imgH="203040" progId="Equation.3">
                  <p:embed/>
                </p:oleObj>
              </mc:Choice>
              <mc:Fallback>
                <p:oleObj name="Equation" r:id="rId3" imgW="64764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79887" y="4405313"/>
                        <a:ext cx="1146175" cy="35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397" name="Object 5"/>
          <p:cNvGraphicFramePr>
            <a:graphicFrameLocks noChangeAspect="1"/>
          </p:cNvGraphicFramePr>
          <p:nvPr>
            <p:extLst/>
          </p:nvPr>
        </p:nvGraphicFramePr>
        <p:xfrm>
          <a:off x="5281612" y="4405313"/>
          <a:ext cx="1146175" cy="352425"/>
        </p:xfrm>
        <a:graphic>
          <a:graphicData uri="http://schemas.openxmlformats.org/presentationml/2006/ole">
            <mc:AlternateContent xmlns:mc="http://schemas.openxmlformats.org/markup-compatibility/2006">
              <mc:Choice xmlns:v="urn:schemas-microsoft-com:vml" Requires="v">
                <p:oleObj spid="_x0000_s62475" name="Equation" r:id="rId5" imgW="647640" imgH="203040" progId="Equation.3">
                  <p:embed/>
                </p:oleObj>
              </mc:Choice>
              <mc:Fallback>
                <p:oleObj name="Equation" r:id="rId5" imgW="64764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1612" y="4405313"/>
                        <a:ext cx="1146175" cy="35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398" name="Object 6"/>
          <p:cNvGraphicFramePr>
            <a:graphicFrameLocks noChangeAspect="1"/>
          </p:cNvGraphicFramePr>
          <p:nvPr>
            <p:extLst/>
          </p:nvPr>
        </p:nvGraphicFramePr>
        <p:xfrm>
          <a:off x="6424612" y="4405313"/>
          <a:ext cx="1146175" cy="352425"/>
        </p:xfrm>
        <a:graphic>
          <a:graphicData uri="http://schemas.openxmlformats.org/presentationml/2006/ole">
            <mc:AlternateContent xmlns:mc="http://schemas.openxmlformats.org/markup-compatibility/2006">
              <mc:Choice xmlns:v="urn:schemas-microsoft-com:vml" Requires="v">
                <p:oleObj spid="_x0000_s62476" name="Equation" r:id="rId6" imgW="647640" imgH="203040" progId="Equation.3">
                  <p:embed/>
                </p:oleObj>
              </mc:Choice>
              <mc:Fallback>
                <p:oleObj name="Equation" r:id="rId6" imgW="64764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4612" y="4405313"/>
                        <a:ext cx="1146175" cy="35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399" name="Object 7"/>
          <p:cNvGraphicFramePr>
            <a:graphicFrameLocks noChangeAspect="1"/>
          </p:cNvGraphicFramePr>
          <p:nvPr>
            <p:extLst/>
          </p:nvPr>
        </p:nvGraphicFramePr>
        <p:xfrm>
          <a:off x="7467600" y="4405313"/>
          <a:ext cx="1347787" cy="352425"/>
        </p:xfrm>
        <a:graphic>
          <a:graphicData uri="http://schemas.openxmlformats.org/presentationml/2006/ole">
            <mc:AlternateContent xmlns:mc="http://schemas.openxmlformats.org/markup-compatibility/2006">
              <mc:Choice xmlns:v="urn:schemas-microsoft-com:vml" Requires="v">
                <p:oleObj spid="_x0000_s62477" name="Equation" r:id="rId7" imgW="761760" imgH="203040" progId="Equation.3">
                  <p:embed/>
                </p:oleObj>
              </mc:Choice>
              <mc:Fallback>
                <p:oleObj name="Equation" r:id="rId7" imgW="761760" imgH="203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67600" y="4405313"/>
                        <a:ext cx="1347787" cy="35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400" name="Object 8"/>
          <p:cNvGraphicFramePr>
            <a:graphicFrameLocks noChangeAspect="1"/>
          </p:cNvGraphicFramePr>
          <p:nvPr>
            <p:extLst/>
          </p:nvPr>
        </p:nvGraphicFramePr>
        <p:xfrm>
          <a:off x="3986212" y="4862513"/>
          <a:ext cx="1730375" cy="396875"/>
        </p:xfrm>
        <a:graphic>
          <a:graphicData uri="http://schemas.openxmlformats.org/presentationml/2006/ole">
            <mc:AlternateContent xmlns:mc="http://schemas.openxmlformats.org/markup-compatibility/2006">
              <mc:Choice xmlns:v="urn:schemas-microsoft-com:vml" Requires="v">
                <p:oleObj spid="_x0000_s62478" name="Equation" r:id="rId9" imgW="977760" imgH="228600" progId="Equation.3">
                  <p:embed/>
                </p:oleObj>
              </mc:Choice>
              <mc:Fallback>
                <p:oleObj name="Equation" r:id="rId9" imgW="97776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86212" y="4862513"/>
                        <a:ext cx="1730375"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extBox 14"/>
          <p:cNvSpPr txBox="1"/>
          <p:nvPr/>
        </p:nvSpPr>
        <p:spPr>
          <a:xfrm>
            <a:off x="762000" y="5472113"/>
            <a:ext cx="3220753" cy="369332"/>
          </a:xfrm>
          <a:prstGeom prst="rect">
            <a:avLst/>
          </a:prstGeom>
          <a:noFill/>
        </p:spPr>
        <p:txBody>
          <a:bodyPr wrap="none" rtlCol="0">
            <a:spAutoFit/>
          </a:bodyPr>
          <a:lstStyle/>
          <a:p>
            <a:r>
              <a:rPr lang="en-US" dirty="0" smtClean="0"/>
              <a:t>SD(X+X+X+X…100 times) = </a:t>
            </a:r>
            <a:endParaRPr lang="en-US" dirty="0"/>
          </a:p>
        </p:txBody>
      </p:sp>
      <p:graphicFrame>
        <p:nvGraphicFramePr>
          <p:cNvPr id="59401" name="Object 9"/>
          <p:cNvGraphicFramePr>
            <a:graphicFrameLocks noChangeAspect="1"/>
          </p:cNvGraphicFramePr>
          <p:nvPr>
            <p:extLst/>
          </p:nvPr>
        </p:nvGraphicFramePr>
        <p:xfrm>
          <a:off x="3994150" y="5395913"/>
          <a:ext cx="1492250" cy="431800"/>
        </p:xfrm>
        <a:graphic>
          <a:graphicData uri="http://schemas.openxmlformats.org/presentationml/2006/ole">
            <mc:AlternateContent xmlns:mc="http://schemas.openxmlformats.org/markup-compatibility/2006">
              <mc:Choice xmlns:v="urn:schemas-microsoft-com:vml" Requires="v">
                <p:oleObj spid="_x0000_s62479" name="Equation" r:id="rId11" imgW="965160" imgH="279360" progId="Equation.3">
                  <p:embed/>
                </p:oleObj>
              </mc:Choice>
              <mc:Fallback>
                <p:oleObj name="Equation" r:id="rId11" imgW="965160" imgH="2793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94150" y="5395913"/>
                        <a:ext cx="149225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402" name="Object 10"/>
          <p:cNvGraphicFramePr>
            <a:graphicFrameLocks noChangeAspect="1"/>
          </p:cNvGraphicFramePr>
          <p:nvPr>
            <p:extLst/>
          </p:nvPr>
        </p:nvGraphicFramePr>
        <p:xfrm>
          <a:off x="3657600" y="5929313"/>
          <a:ext cx="1702594" cy="419100"/>
        </p:xfrm>
        <a:graphic>
          <a:graphicData uri="http://schemas.openxmlformats.org/presentationml/2006/ole">
            <mc:AlternateContent xmlns:mc="http://schemas.openxmlformats.org/markup-compatibility/2006">
              <mc:Choice xmlns:v="urn:schemas-microsoft-com:vml" Requires="v">
                <p:oleObj spid="_x0000_s62480" name="Equation" r:id="rId13" imgW="825480" imgH="203040" progId="Equation.3">
                  <p:embed/>
                </p:oleObj>
              </mc:Choice>
              <mc:Fallback>
                <p:oleObj name="Equation" r:id="rId13" imgW="825480" imgH="2030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57600" y="5929313"/>
                        <a:ext cx="1702594"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403" name="Object 11"/>
          <p:cNvGraphicFramePr>
            <a:graphicFrameLocks noChangeAspect="1"/>
          </p:cNvGraphicFramePr>
          <p:nvPr>
            <p:extLst/>
          </p:nvPr>
        </p:nvGraphicFramePr>
        <p:xfrm>
          <a:off x="3733800" y="6386513"/>
          <a:ext cx="1616527" cy="471487"/>
        </p:xfrm>
        <a:graphic>
          <a:graphicData uri="http://schemas.openxmlformats.org/presentationml/2006/ole">
            <mc:AlternateContent xmlns:mc="http://schemas.openxmlformats.org/markup-compatibility/2006">
              <mc:Choice xmlns:v="urn:schemas-microsoft-com:vml" Requires="v">
                <p:oleObj spid="_x0000_s62481" name="Equation" r:id="rId15" imgW="698400" imgH="203040" progId="Equation.3">
                  <p:embed/>
                </p:oleObj>
              </mc:Choice>
              <mc:Fallback>
                <p:oleObj name="Equation" r:id="rId15" imgW="698400" imgH="20304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733800" y="6386513"/>
                        <a:ext cx="1616527" cy="471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Box 18"/>
          <p:cNvSpPr txBox="1"/>
          <p:nvPr/>
        </p:nvSpPr>
        <p:spPr>
          <a:xfrm>
            <a:off x="304800" y="1447800"/>
            <a:ext cx="7924800" cy="646331"/>
          </a:xfrm>
          <a:prstGeom prst="rect">
            <a:avLst/>
          </a:prstGeom>
          <a:noFill/>
        </p:spPr>
        <p:txBody>
          <a:bodyPr wrap="square" rtlCol="0">
            <a:spAutoFit/>
          </a:bodyPr>
          <a:lstStyle/>
          <a:p>
            <a:r>
              <a:rPr lang="en-US" dirty="0" smtClean="0"/>
              <a:t>1) What is the expected value and standard deviation if the company charged customers 100 times the original price?</a:t>
            </a:r>
            <a:endParaRPr lang="en-US" dirty="0"/>
          </a:p>
        </p:txBody>
      </p:sp>
      <p:sp>
        <p:nvSpPr>
          <p:cNvPr id="20" name="TextBox 19"/>
          <p:cNvSpPr txBox="1"/>
          <p:nvPr/>
        </p:nvSpPr>
        <p:spPr>
          <a:xfrm>
            <a:off x="304800" y="3414713"/>
            <a:ext cx="8111516" cy="369332"/>
          </a:xfrm>
          <a:prstGeom prst="rect">
            <a:avLst/>
          </a:prstGeom>
          <a:noFill/>
        </p:spPr>
        <p:txBody>
          <a:bodyPr wrap="none" rtlCol="0">
            <a:spAutoFit/>
          </a:bodyPr>
          <a:lstStyle/>
          <a:p>
            <a:r>
              <a:rPr lang="en-US" dirty="0" smtClean="0"/>
              <a:t>2) What is the expected value  and standard deviation for 100 policies?</a:t>
            </a:r>
            <a:endParaRPr lang="en-US" dirty="0"/>
          </a:p>
        </p:txBody>
      </p:sp>
    </p:spTree>
    <p:extLst>
      <p:ext uri="{BB962C8B-B14F-4D97-AF65-F5344CB8AC3E}">
        <p14:creationId xmlns:p14="http://schemas.microsoft.com/office/powerpoint/2010/main" val="269415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939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939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939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939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940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940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940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94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15"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4" name="Rectangle 3"/>
          <p:cNvSpPr/>
          <p:nvPr/>
        </p:nvSpPr>
        <p:spPr>
          <a:xfrm>
            <a:off x="533400" y="1600200"/>
            <a:ext cx="8153400" cy="1938992"/>
          </a:xfrm>
          <a:prstGeom prst="rect">
            <a:avLst/>
          </a:prstGeom>
        </p:spPr>
        <p:txBody>
          <a:bodyPr wrap="square">
            <a:spAutoFit/>
          </a:bodyPr>
          <a:lstStyle/>
          <a:p>
            <a:r>
              <a:rPr lang="en-US" sz="2400" dirty="0" smtClean="0"/>
              <a:t>W.J. </a:t>
            </a:r>
            <a:r>
              <a:rPr lang="en-US" sz="2400" dirty="0" err="1" smtClean="0"/>
              <a:t>Youden</a:t>
            </a:r>
            <a:r>
              <a:rPr lang="en-US" sz="2400" dirty="0" smtClean="0"/>
              <a:t> (Australian, 1900-1971) weighed many new pennies and found the distribution of weights to be approximately N(3.11g, 0.43g). What are the reasonably likely mean and standard deviation of weights of rolls of 50 pennies?</a:t>
            </a:r>
            <a:endParaRPr lang="en-US" sz="2400" dirty="0"/>
          </a:p>
        </p:txBody>
      </p:sp>
      <p:sp>
        <p:nvSpPr>
          <p:cNvPr id="5" name="TextBox 4"/>
          <p:cNvSpPr txBox="1"/>
          <p:nvPr/>
        </p:nvSpPr>
        <p:spPr>
          <a:xfrm>
            <a:off x="990600" y="3729335"/>
            <a:ext cx="2549096" cy="461665"/>
          </a:xfrm>
          <a:prstGeom prst="rect">
            <a:avLst/>
          </a:prstGeom>
          <a:noFill/>
        </p:spPr>
        <p:txBody>
          <a:bodyPr wrap="none" rtlCol="0">
            <a:spAutoFit/>
          </a:bodyPr>
          <a:lstStyle/>
          <a:p>
            <a:r>
              <a:rPr lang="en-US" sz="2400" dirty="0" smtClean="0"/>
              <a:t>X = A single roll  </a:t>
            </a:r>
          </a:p>
        </p:txBody>
      </p:sp>
      <p:sp>
        <p:nvSpPr>
          <p:cNvPr id="6" name="TextBox 5"/>
          <p:cNvSpPr txBox="1"/>
          <p:nvPr/>
        </p:nvSpPr>
        <p:spPr>
          <a:xfrm>
            <a:off x="1006366" y="4417367"/>
            <a:ext cx="4955203" cy="461665"/>
          </a:xfrm>
          <a:prstGeom prst="rect">
            <a:avLst/>
          </a:prstGeom>
          <a:noFill/>
        </p:spPr>
        <p:txBody>
          <a:bodyPr wrap="none" rtlCol="0">
            <a:spAutoFit/>
          </a:bodyPr>
          <a:lstStyle/>
          <a:p>
            <a:r>
              <a:rPr lang="en-US" sz="2400" dirty="0" smtClean="0"/>
              <a:t>50 pennies = (X</a:t>
            </a:r>
            <a:r>
              <a:rPr lang="en-US" sz="2400" baseline="-25000" dirty="0" smtClean="0"/>
              <a:t>1</a:t>
            </a:r>
            <a:r>
              <a:rPr lang="en-US" sz="2400" dirty="0" smtClean="0"/>
              <a:t> + X</a:t>
            </a:r>
            <a:r>
              <a:rPr lang="en-US" sz="2400" baseline="-25000" dirty="0" smtClean="0"/>
              <a:t>2</a:t>
            </a:r>
            <a:r>
              <a:rPr lang="en-US" sz="2400" dirty="0" smtClean="0"/>
              <a:t> + . . . + X</a:t>
            </a:r>
            <a:r>
              <a:rPr lang="en-US" sz="2400" baseline="-25000" dirty="0" smtClean="0"/>
              <a:t>50</a:t>
            </a:r>
            <a:r>
              <a:rPr lang="en-US" sz="2400" dirty="0" smtClean="0"/>
              <a:t>) </a:t>
            </a:r>
            <a:endParaRPr lang="en-US" sz="2400" dirty="0"/>
          </a:p>
        </p:txBody>
      </p:sp>
      <p:sp>
        <p:nvSpPr>
          <p:cNvPr id="14" name="Rectangle 13"/>
          <p:cNvSpPr/>
          <p:nvPr/>
        </p:nvSpPr>
        <p:spPr>
          <a:xfrm>
            <a:off x="4114800" y="3729335"/>
            <a:ext cx="2866426" cy="461665"/>
          </a:xfrm>
          <a:prstGeom prst="rect">
            <a:avLst/>
          </a:prstGeom>
        </p:spPr>
        <p:txBody>
          <a:bodyPr wrap="none">
            <a:spAutoFit/>
          </a:bodyPr>
          <a:lstStyle/>
          <a:p>
            <a:r>
              <a:rPr lang="en-US" sz="2400" dirty="0" smtClean="0"/>
              <a:t>X ~ N(3.11g, 0.43g)</a:t>
            </a:r>
            <a:endParaRPr lang="en-US" sz="2400" dirty="0"/>
          </a:p>
        </p:txBody>
      </p:sp>
    </p:spTree>
    <p:extLst>
      <p:ext uri="{BB962C8B-B14F-4D97-AF65-F5344CB8AC3E}">
        <p14:creationId xmlns:p14="http://schemas.microsoft.com/office/powerpoint/2010/main" val="82594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combining:</a:t>
            </a:r>
            <a:endParaRPr lang="en-US" dirty="0"/>
          </a:p>
        </p:txBody>
      </p:sp>
      <p:sp>
        <p:nvSpPr>
          <p:cNvPr id="4" name="TextBox 3"/>
          <p:cNvSpPr txBox="1"/>
          <p:nvPr/>
        </p:nvSpPr>
        <p:spPr>
          <a:xfrm>
            <a:off x="1143000" y="2209800"/>
            <a:ext cx="5508175" cy="707886"/>
          </a:xfrm>
          <a:prstGeom prst="rect">
            <a:avLst/>
          </a:prstGeom>
          <a:noFill/>
        </p:spPr>
        <p:txBody>
          <a:bodyPr wrap="none" rtlCol="0">
            <a:spAutoFit/>
          </a:bodyPr>
          <a:lstStyle/>
          <a:p>
            <a:r>
              <a:rPr lang="en-US" sz="4000" dirty="0" smtClean="0"/>
              <a:t>E(X ± Y) = E(X) ±  E(Y)</a:t>
            </a:r>
            <a:endParaRPr lang="en-US" sz="4000" dirty="0"/>
          </a:p>
        </p:txBody>
      </p:sp>
      <p:sp>
        <p:nvSpPr>
          <p:cNvPr id="5" name="TextBox 4"/>
          <p:cNvSpPr txBox="1"/>
          <p:nvPr/>
        </p:nvSpPr>
        <p:spPr>
          <a:xfrm>
            <a:off x="1219200" y="4267200"/>
            <a:ext cx="6843861" cy="707886"/>
          </a:xfrm>
          <a:prstGeom prst="rect">
            <a:avLst/>
          </a:prstGeom>
          <a:noFill/>
        </p:spPr>
        <p:txBody>
          <a:bodyPr wrap="none" rtlCol="0">
            <a:spAutoFit/>
          </a:bodyPr>
          <a:lstStyle/>
          <a:p>
            <a:r>
              <a:rPr lang="en-US" sz="4000" dirty="0" err="1" smtClean="0"/>
              <a:t>Var</a:t>
            </a:r>
            <a:r>
              <a:rPr lang="en-US" sz="4000" dirty="0" smtClean="0"/>
              <a:t>(X ± Y) = </a:t>
            </a:r>
            <a:r>
              <a:rPr lang="en-US" sz="4000" dirty="0" err="1" smtClean="0"/>
              <a:t>Var</a:t>
            </a:r>
            <a:r>
              <a:rPr lang="en-US" sz="4000" dirty="0" smtClean="0"/>
              <a:t>(X) +  </a:t>
            </a:r>
            <a:r>
              <a:rPr lang="en-US" sz="4000" dirty="0" err="1" smtClean="0"/>
              <a:t>Var</a:t>
            </a:r>
            <a:r>
              <a:rPr lang="en-US" sz="4000" dirty="0" smtClean="0"/>
              <a:t>(Y)</a:t>
            </a:r>
            <a:endParaRPr lang="en-US" sz="4000" dirty="0"/>
          </a:p>
        </p:txBody>
      </p:sp>
      <p:sp>
        <p:nvSpPr>
          <p:cNvPr id="6" name="TextBox 5"/>
          <p:cNvSpPr txBox="1"/>
          <p:nvPr/>
        </p:nvSpPr>
        <p:spPr>
          <a:xfrm>
            <a:off x="4648200" y="5181600"/>
            <a:ext cx="2727478" cy="369332"/>
          </a:xfrm>
          <a:prstGeom prst="rect">
            <a:avLst/>
          </a:prstGeom>
          <a:noFill/>
        </p:spPr>
        <p:txBody>
          <a:bodyPr wrap="none" rtlCol="0">
            <a:spAutoFit/>
          </a:bodyPr>
          <a:lstStyle/>
          <a:p>
            <a:r>
              <a:rPr lang="en-US" dirty="0" smtClean="0">
                <a:solidFill>
                  <a:srgbClr val="FF0000"/>
                </a:solidFill>
              </a:rPr>
              <a:t>Variances ALWAYS add!</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4" name="TextBox 3"/>
          <p:cNvSpPr txBox="1"/>
          <p:nvPr/>
        </p:nvSpPr>
        <p:spPr>
          <a:xfrm>
            <a:off x="533400" y="1524000"/>
            <a:ext cx="7702604" cy="1200329"/>
          </a:xfrm>
          <a:prstGeom prst="rect">
            <a:avLst/>
          </a:prstGeom>
          <a:noFill/>
        </p:spPr>
        <p:txBody>
          <a:bodyPr wrap="square" rtlCol="0">
            <a:spAutoFit/>
          </a:bodyPr>
          <a:lstStyle/>
          <a:p>
            <a:r>
              <a:rPr lang="en-US" sz="2400" dirty="0" smtClean="0"/>
              <a:t>Given independent random variables with means and standard deviations as shown</a:t>
            </a:r>
            <a:r>
              <a:rPr lang="en-US" sz="2400" smtClean="0"/>
              <a:t>, find </a:t>
            </a:r>
            <a:r>
              <a:rPr lang="en-US" sz="2400" dirty="0" smtClean="0"/>
              <a:t>the </a:t>
            </a:r>
            <a:r>
              <a:rPr lang="en-US" sz="2400" smtClean="0"/>
              <a:t>mean and </a:t>
            </a:r>
            <a:r>
              <a:rPr lang="en-US" sz="2400" dirty="0" smtClean="0"/>
              <a:t>standard deviation of:</a:t>
            </a:r>
            <a:endParaRPr lang="en-US" sz="2400" dirty="0"/>
          </a:p>
        </p:txBody>
      </p:sp>
      <p:graphicFrame>
        <p:nvGraphicFramePr>
          <p:cNvPr id="5" name="Table 4"/>
          <p:cNvGraphicFramePr>
            <a:graphicFrameLocks noGrp="1"/>
          </p:cNvGraphicFramePr>
          <p:nvPr/>
        </p:nvGraphicFramePr>
        <p:xfrm>
          <a:off x="4267200" y="3200400"/>
          <a:ext cx="3200400" cy="1981200"/>
        </p:xfrm>
        <a:graphic>
          <a:graphicData uri="http://schemas.openxmlformats.org/drawingml/2006/table">
            <a:tbl>
              <a:tblPr firstRow="1" bandRow="1">
                <a:tableStyleId>{5C22544A-7EE6-4342-B048-85BDC9FD1C3A}</a:tableStyleId>
              </a:tblPr>
              <a:tblGrid>
                <a:gridCol w="1066800"/>
                <a:gridCol w="1066800"/>
                <a:gridCol w="1066800"/>
              </a:tblGrid>
              <a:tr h="660400">
                <a:tc>
                  <a:txBody>
                    <a:bodyPr/>
                    <a:lstStyle/>
                    <a:p>
                      <a:endParaRPr lang="en-US" sz="2400" dirty="0"/>
                    </a:p>
                  </a:txBody>
                  <a:tcPr/>
                </a:tc>
                <a:tc>
                  <a:txBody>
                    <a:bodyPr/>
                    <a:lstStyle/>
                    <a:p>
                      <a:r>
                        <a:rPr lang="en-US" sz="2400" dirty="0" smtClean="0"/>
                        <a:t>Mean</a:t>
                      </a:r>
                      <a:endParaRPr lang="en-US" sz="2400" dirty="0"/>
                    </a:p>
                  </a:txBody>
                  <a:tcPr/>
                </a:tc>
                <a:tc>
                  <a:txBody>
                    <a:bodyPr/>
                    <a:lstStyle/>
                    <a:p>
                      <a:r>
                        <a:rPr lang="en-US" sz="2400" dirty="0" smtClean="0"/>
                        <a:t>SD</a:t>
                      </a:r>
                      <a:endParaRPr lang="en-US" sz="2400" dirty="0"/>
                    </a:p>
                  </a:txBody>
                  <a:tcPr/>
                </a:tc>
              </a:tr>
              <a:tr h="660400">
                <a:tc>
                  <a:txBody>
                    <a:bodyPr/>
                    <a:lstStyle/>
                    <a:p>
                      <a:r>
                        <a:rPr lang="en-US" sz="2400" dirty="0" smtClean="0"/>
                        <a:t>X</a:t>
                      </a:r>
                      <a:endParaRPr lang="en-US" sz="2400" dirty="0"/>
                    </a:p>
                  </a:txBody>
                  <a:tcPr/>
                </a:tc>
                <a:tc>
                  <a:txBody>
                    <a:bodyPr/>
                    <a:lstStyle/>
                    <a:p>
                      <a:r>
                        <a:rPr lang="en-US" sz="2400" dirty="0" smtClean="0"/>
                        <a:t>10</a:t>
                      </a:r>
                      <a:endParaRPr lang="en-US" sz="2400" dirty="0"/>
                    </a:p>
                  </a:txBody>
                  <a:tcPr/>
                </a:tc>
                <a:tc>
                  <a:txBody>
                    <a:bodyPr/>
                    <a:lstStyle/>
                    <a:p>
                      <a:r>
                        <a:rPr lang="en-US" sz="2400" dirty="0" smtClean="0"/>
                        <a:t>2</a:t>
                      </a:r>
                      <a:endParaRPr lang="en-US" sz="2400" dirty="0"/>
                    </a:p>
                  </a:txBody>
                  <a:tcPr/>
                </a:tc>
              </a:tr>
              <a:tr h="660400">
                <a:tc>
                  <a:txBody>
                    <a:bodyPr/>
                    <a:lstStyle/>
                    <a:p>
                      <a:r>
                        <a:rPr lang="en-US" sz="2400" dirty="0" smtClean="0"/>
                        <a:t>Y</a:t>
                      </a:r>
                      <a:endParaRPr lang="en-US" sz="2400" dirty="0"/>
                    </a:p>
                  </a:txBody>
                  <a:tcPr/>
                </a:tc>
                <a:tc>
                  <a:txBody>
                    <a:bodyPr/>
                    <a:lstStyle/>
                    <a:p>
                      <a:r>
                        <a:rPr lang="en-US" sz="2400" dirty="0" smtClean="0"/>
                        <a:t>20</a:t>
                      </a:r>
                      <a:endParaRPr lang="en-US" sz="2400" dirty="0"/>
                    </a:p>
                  </a:txBody>
                  <a:tcPr/>
                </a:tc>
                <a:tc>
                  <a:txBody>
                    <a:bodyPr/>
                    <a:lstStyle/>
                    <a:p>
                      <a:r>
                        <a:rPr lang="en-US" sz="2400" dirty="0" smtClean="0"/>
                        <a:t>5</a:t>
                      </a:r>
                      <a:endParaRPr lang="en-US" sz="2400" dirty="0"/>
                    </a:p>
                  </a:txBody>
                  <a:tcPr/>
                </a:tc>
              </a:tr>
            </a:tbl>
          </a:graphicData>
        </a:graphic>
      </p:graphicFrame>
      <p:sp>
        <p:nvSpPr>
          <p:cNvPr id="6" name="TextBox 5"/>
          <p:cNvSpPr txBox="1"/>
          <p:nvPr/>
        </p:nvSpPr>
        <p:spPr>
          <a:xfrm>
            <a:off x="685800" y="2971800"/>
            <a:ext cx="2020105" cy="2554545"/>
          </a:xfrm>
          <a:prstGeom prst="rect">
            <a:avLst/>
          </a:prstGeom>
          <a:noFill/>
        </p:spPr>
        <p:txBody>
          <a:bodyPr wrap="none" rtlCol="0">
            <a:spAutoFit/>
          </a:bodyPr>
          <a:lstStyle/>
          <a:p>
            <a:pPr marL="514350" indent="-514350">
              <a:buAutoNum type="alphaLcParenR"/>
            </a:pPr>
            <a:r>
              <a:rPr lang="en-US" sz="3200" dirty="0" smtClean="0"/>
              <a:t>3X</a:t>
            </a:r>
          </a:p>
          <a:p>
            <a:pPr marL="514350" indent="-514350">
              <a:buAutoNum type="alphaLcParenR"/>
            </a:pPr>
            <a:r>
              <a:rPr lang="en-US" sz="3200" dirty="0" smtClean="0"/>
              <a:t>Y + 6</a:t>
            </a:r>
          </a:p>
          <a:p>
            <a:pPr marL="514350" indent="-514350">
              <a:buAutoNum type="alphaLcParenR"/>
            </a:pPr>
            <a:r>
              <a:rPr lang="en-US" sz="3200" dirty="0" smtClean="0"/>
              <a:t>X + Y</a:t>
            </a:r>
          </a:p>
          <a:p>
            <a:pPr marL="514350" indent="-514350">
              <a:buAutoNum type="alphaLcParenR"/>
            </a:pPr>
            <a:r>
              <a:rPr lang="en-US" sz="3200" dirty="0" smtClean="0"/>
              <a:t>X – Y</a:t>
            </a:r>
          </a:p>
          <a:p>
            <a:pPr marL="514350" indent="-514350">
              <a:buAutoNum type="alphaLcParenR"/>
            </a:pPr>
            <a:r>
              <a:rPr lang="en-US" sz="3200" dirty="0" smtClean="0"/>
              <a:t>X</a:t>
            </a:r>
            <a:r>
              <a:rPr lang="en-US" sz="3200" baseline="-25000" dirty="0" smtClean="0"/>
              <a:t>1</a:t>
            </a:r>
            <a:r>
              <a:rPr lang="en-US" sz="3200" dirty="0" smtClean="0"/>
              <a:t> + X</a:t>
            </a:r>
            <a:r>
              <a:rPr lang="en-US" sz="3200" baseline="-25000" dirty="0" smtClean="0"/>
              <a:t>2</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524000"/>
            <a:ext cx="5897768" cy="1077218"/>
          </a:xfrm>
          <a:prstGeom prst="rect">
            <a:avLst/>
          </a:prstGeom>
          <a:noFill/>
        </p:spPr>
        <p:txBody>
          <a:bodyPr wrap="none" rtlCol="0">
            <a:spAutoFit/>
          </a:bodyPr>
          <a:lstStyle/>
          <a:p>
            <a:pPr marL="514350" indent="-514350">
              <a:buAutoNum type="alphaLcParenR"/>
            </a:pPr>
            <a:r>
              <a:rPr lang="en-US" sz="3200" dirty="0" smtClean="0"/>
              <a:t>3X</a:t>
            </a:r>
          </a:p>
          <a:p>
            <a:pPr marL="514350" indent="-514350"/>
            <a:r>
              <a:rPr lang="en-US" sz="3200" dirty="0" smtClean="0"/>
              <a:t>	E(3X) = 30		SD(3X) = 6</a:t>
            </a:r>
          </a:p>
        </p:txBody>
      </p:sp>
      <p:sp>
        <p:nvSpPr>
          <p:cNvPr id="5" name="TextBox 4"/>
          <p:cNvSpPr txBox="1"/>
          <p:nvPr/>
        </p:nvSpPr>
        <p:spPr>
          <a:xfrm>
            <a:off x="762000" y="2895600"/>
            <a:ext cx="6372257" cy="1077218"/>
          </a:xfrm>
          <a:prstGeom prst="rect">
            <a:avLst/>
          </a:prstGeom>
          <a:noFill/>
        </p:spPr>
        <p:txBody>
          <a:bodyPr wrap="none" rtlCol="0">
            <a:spAutoFit/>
          </a:bodyPr>
          <a:lstStyle/>
          <a:p>
            <a:pPr marL="514350" indent="-514350"/>
            <a:r>
              <a:rPr lang="en-US" sz="3200" dirty="0" smtClean="0"/>
              <a:t>b) Y + 6</a:t>
            </a:r>
          </a:p>
          <a:p>
            <a:pPr marL="514350" indent="-514350"/>
            <a:r>
              <a:rPr lang="en-US" sz="3200" dirty="0" smtClean="0"/>
              <a:t>	E(Y +6) = 26	SD(Y + 6) = 5</a:t>
            </a:r>
          </a:p>
        </p:txBody>
      </p:sp>
      <p:sp>
        <p:nvSpPr>
          <p:cNvPr id="6" name="TextBox 5"/>
          <p:cNvSpPr txBox="1"/>
          <p:nvPr/>
        </p:nvSpPr>
        <p:spPr>
          <a:xfrm>
            <a:off x="838200" y="4191000"/>
            <a:ext cx="7166321" cy="1077218"/>
          </a:xfrm>
          <a:prstGeom prst="rect">
            <a:avLst/>
          </a:prstGeom>
          <a:noFill/>
        </p:spPr>
        <p:txBody>
          <a:bodyPr wrap="none" rtlCol="0">
            <a:spAutoFit/>
          </a:bodyPr>
          <a:lstStyle/>
          <a:p>
            <a:pPr marL="514350" indent="-514350"/>
            <a:r>
              <a:rPr lang="en-US" sz="3200" dirty="0" smtClean="0"/>
              <a:t>c) X + Y</a:t>
            </a:r>
          </a:p>
          <a:p>
            <a:pPr marL="514350" indent="-514350"/>
            <a:r>
              <a:rPr lang="en-US" sz="3200" dirty="0" smtClean="0"/>
              <a:t>	E(X + Y) = 30	SD(X + Y) = 5.385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600200"/>
            <a:ext cx="7038081" cy="1077218"/>
          </a:xfrm>
          <a:prstGeom prst="rect">
            <a:avLst/>
          </a:prstGeom>
          <a:noFill/>
        </p:spPr>
        <p:txBody>
          <a:bodyPr wrap="none" rtlCol="0">
            <a:spAutoFit/>
          </a:bodyPr>
          <a:lstStyle/>
          <a:p>
            <a:pPr marL="514350" indent="-514350"/>
            <a:r>
              <a:rPr lang="en-US" sz="3200" dirty="0" smtClean="0"/>
              <a:t>d) X - Y</a:t>
            </a:r>
          </a:p>
          <a:p>
            <a:pPr marL="514350" indent="-514350"/>
            <a:r>
              <a:rPr lang="en-US" sz="3200" dirty="0" smtClean="0"/>
              <a:t>	E(X - Y) = -10	SD(X - Y) = 5.385</a:t>
            </a:r>
          </a:p>
        </p:txBody>
      </p:sp>
      <p:sp>
        <p:nvSpPr>
          <p:cNvPr id="5" name="TextBox 4"/>
          <p:cNvSpPr txBox="1"/>
          <p:nvPr/>
        </p:nvSpPr>
        <p:spPr>
          <a:xfrm>
            <a:off x="762000" y="2895600"/>
            <a:ext cx="7510389" cy="1077218"/>
          </a:xfrm>
          <a:prstGeom prst="rect">
            <a:avLst/>
          </a:prstGeom>
          <a:noFill/>
        </p:spPr>
        <p:txBody>
          <a:bodyPr wrap="none" rtlCol="0">
            <a:spAutoFit/>
          </a:bodyPr>
          <a:lstStyle/>
          <a:p>
            <a:pPr marL="514350" indent="-514350"/>
            <a:r>
              <a:rPr lang="en-US" sz="3200" dirty="0" smtClean="0"/>
              <a:t>e) X</a:t>
            </a:r>
            <a:r>
              <a:rPr lang="en-US" sz="3200" baseline="-25000" dirty="0" smtClean="0"/>
              <a:t>1</a:t>
            </a:r>
            <a:r>
              <a:rPr lang="en-US" sz="3200" dirty="0" smtClean="0"/>
              <a:t> + X</a:t>
            </a:r>
            <a:r>
              <a:rPr lang="en-US" sz="3200" baseline="-25000" dirty="0" smtClean="0"/>
              <a:t>2</a:t>
            </a:r>
            <a:endParaRPr lang="en-US" sz="3200" dirty="0" smtClean="0"/>
          </a:p>
          <a:p>
            <a:pPr marL="514350" indent="-514350"/>
            <a:r>
              <a:rPr lang="en-US" sz="3200" dirty="0" smtClean="0"/>
              <a:t>	E(X</a:t>
            </a:r>
            <a:r>
              <a:rPr lang="en-US" sz="3200" baseline="-25000" dirty="0" smtClean="0"/>
              <a:t>1</a:t>
            </a:r>
            <a:r>
              <a:rPr lang="en-US" sz="3200" dirty="0" smtClean="0"/>
              <a:t> + X</a:t>
            </a:r>
            <a:r>
              <a:rPr lang="en-US" sz="3200" baseline="-25000" dirty="0" smtClean="0"/>
              <a:t>2</a:t>
            </a:r>
            <a:r>
              <a:rPr lang="en-US" sz="3200" dirty="0" smtClean="0"/>
              <a:t>) = 20	SD(X</a:t>
            </a:r>
            <a:r>
              <a:rPr lang="en-US" sz="3200" baseline="-25000" dirty="0" smtClean="0"/>
              <a:t>1</a:t>
            </a:r>
            <a:r>
              <a:rPr lang="en-US" sz="3200" dirty="0" smtClean="0"/>
              <a:t> + X</a:t>
            </a:r>
            <a:r>
              <a:rPr lang="en-US" sz="3200" baseline="-25000" dirty="0" smtClean="0"/>
              <a:t>2</a:t>
            </a:r>
            <a:r>
              <a:rPr lang="en-US" sz="3200" dirty="0" smtClean="0"/>
              <a:t>) = 2.828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533</TotalTime>
  <Words>754</Words>
  <Application>Microsoft Office PowerPoint</Application>
  <PresentationFormat>On-screen Show (4:3)</PresentationFormat>
  <Paragraphs>103</Paragraphs>
  <Slides>14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Book Antiqua</vt:lpstr>
      <vt:lpstr>Calibri</vt:lpstr>
      <vt:lpstr>Century Gothic</vt:lpstr>
      <vt:lpstr>Apothecary</vt:lpstr>
      <vt:lpstr>Equation</vt:lpstr>
      <vt:lpstr>Combining Random Variables</vt:lpstr>
      <vt:lpstr>Rules for Random Variables</vt:lpstr>
      <vt:lpstr>Insurance</vt:lpstr>
      <vt:lpstr>Insurance Policies</vt:lpstr>
      <vt:lpstr>Example</vt:lpstr>
      <vt:lpstr>Rules for combining:</vt:lpstr>
      <vt:lpstr>Practice:</vt:lpstr>
      <vt:lpstr>PowerPoint Presentation</vt:lpstr>
      <vt:lpstr>PowerPoint Presentation</vt:lpstr>
      <vt:lpstr>Example</vt:lpstr>
      <vt:lpstr>Example</vt:lpstr>
      <vt:lpstr>Example</vt:lpstr>
      <vt:lpstr>Example</vt:lpstr>
      <vt:lpstr>Put it to use: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 Variables</dc:title>
  <dc:creator>Craig</dc:creator>
  <cp:lastModifiedBy>John Henderson</cp:lastModifiedBy>
  <cp:revision>61</cp:revision>
  <dcterms:created xsi:type="dcterms:W3CDTF">2010-02-28T19:43:57Z</dcterms:created>
  <dcterms:modified xsi:type="dcterms:W3CDTF">2014-11-11T02:24:42Z</dcterms:modified>
</cp:coreProperties>
</file>