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77" r:id="rId9"/>
    <p:sldId id="266" r:id="rId10"/>
    <p:sldId id="267" r:id="rId11"/>
    <p:sldId id="268" r:id="rId12"/>
    <p:sldId id="269" r:id="rId13"/>
    <p:sldId id="272" r:id="rId14"/>
    <p:sldId id="276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8C9D1-58F5-4A04-8220-E035E1F4520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2C0C-1000-4A4A-8431-B29006EC6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9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95FB-4D34-4C87-92BC-F410C2612F6E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FE429F-92A6-4092-9DAC-971FA78C0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CC1A-927F-4E6A-A926-59E9C310CDDD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2CDF-3498-4E67-BCF4-F62679B01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62A2-C036-4204-83A1-787E96D16F7B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502B-D22E-49EE-A46E-857E7376B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0129-B21F-442D-8835-6A1FA73D284A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237F0-360B-44DE-B75C-2220FE6A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8D0E-7189-4640-A815-5E3B0BD29549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65EA-35A0-41F2-AFC0-70659E46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EF29-6045-4693-AE47-22820817516A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DD0EA-ED6C-4278-8379-D251AFD2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1E44-7284-483B-BDDD-8A1D41F41F7C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5AB3-E255-41BC-931A-010B5BC7D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9410-7F45-4060-9DDC-DF4544DDCFEE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7D01-A4ED-43A7-ABC9-9983E68D3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7901-07BD-48BD-BC8A-41CE4AE3E2FC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984D-DE1E-4E94-8E6E-37D6EFDD9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4D6-EDAB-4D30-8209-B1C564049D4A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241D-FAEF-4864-BA32-66D7D3D07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C586-706A-45AF-96D3-58CD3CC66A16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BAF1-7ACF-42A5-AFDE-276D93438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FF20-23AE-43DD-BBB3-A87D122AEBD4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9883-FC47-4A31-87B6-A20077C18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013711B-9CBB-4510-B81D-547DBF81F839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330C311-D200-4993-9FDD-064C8A4B7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87" r:id="rId8"/>
    <p:sldLayoutId id="2147483688" r:id="rId9"/>
    <p:sldLayoutId id="2147483678" r:id="rId10"/>
    <p:sldLayoutId id="2147483677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EQ: How do we approximate a distribution of data?</a:t>
            </a:r>
          </a:p>
          <a:p>
            <a:endParaRPr lang="en-US" smtClean="0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/>
              <a:t>2.1 Density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Standard Normal curve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7620000" cy="533400"/>
          </a:xfrm>
        </p:spPr>
        <p:txBody>
          <a:bodyPr/>
          <a:lstStyle/>
          <a:p>
            <a:r>
              <a:rPr lang="en-US" sz="2200" smtClean="0"/>
              <a:t>A normal curve whose mean is 0 and standard deviation is 1. 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543800" y="1371600"/>
          <a:ext cx="9048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3" imgW="419040" imgH="215640" progId="Equation.3">
                  <p:embed/>
                </p:oleObj>
              </mc:Choice>
              <mc:Fallback>
                <p:oleObj name="Equation" r:id="rId3" imgW="4190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71600"/>
                        <a:ext cx="9048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6" name="Picture 8" descr="nor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905000"/>
            <a:ext cx="66675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Empirical rule:</a:t>
            </a:r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600200"/>
          <a:ext cx="5892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Slide" r:id="rId3" imgW="4571902" imgH="3428908" progId="PowerPoint.Slide.8">
                  <p:embed/>
                </p:oleObj>
              </mc:Choice>
              <mc:Fallback>
                <p:oleObj name="Slide" r:id="rId3" imgW="4571902" imgH="3428908" progId="PowerPoint.Slid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58928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41325" y="2017713"/>
            <a:ext cx="2606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 general rule that describe how much area is under the curve as measured by 1,2,or 3 standard deviations from the mean.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Areas under the curve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582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3505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505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505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13.5%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3505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505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505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3505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.15%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505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.15%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2133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68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76800" y="2286000"/>
            <a:ext cx="609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581400" y="22860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14800" y="2514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95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76800" y="2667000"/>
            <a:ext cx="1524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667000" y="2667000"/>
            <a:ext cx="1447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4800" y="2895600"/>
            <a:ext cx="8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99.7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876800" y="3048000"/>
            <a:ext cx="2438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1752600" y="3048000"/>
            <a:ext cx="2362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048000" cy="731838"/>
          </a:xfrm>
        </p:spPr>
        <p:txBody>
          <a:bodyPr/>
          <a:lstStyle/>
          <a:p>
            <a:r>
              <a:rPr lang="en-US" dirty="0" smtClean="0"/>
              <a:t>Percentiles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734574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62000" y="838200"/>
            <a:ext cx="7315200" cy="2255838"/>
            <a:chOff x="381000" y="1524000"/>
            <a:chExt cx="8458200" cy="32464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524000"/>
              <a:ext cx="8458200" cy="324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733800" y="3505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34%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3505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34%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35052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13.5%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35052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13.5%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7000" y="35052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2.35%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35052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2.35%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91400" y="3505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.15%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3505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.15%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0" y="609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6096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6096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096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6096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99.85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6096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97.5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Army helmets: N(22.8,1.1)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400" cy="319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51200" y="5048596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21.7</a:t>
            </a:r>
            <a:endParaRPr lang="en-US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132754" y="5048596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23.9</a:t>
            </a:r>
            <a:endParaRPr lang="en-US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969000" y="5048596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014308" y="5048596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26.1</a:t>
            </a:r>
            <a:endParaRPr 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191977" y="5048596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22.8</a:t>
            </a:r>
            <a:endParaRPr lang="en-US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414954" y="5048596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20.6</a:t>
            </a:r>
            <a:endParaRPr lang="en-US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578708" y="5048596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556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normal curve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1752600"/>
          </a:xfrm>
        </p:spPr>
        <p:txBody>
          <a:bodyPr/>
          <a:lstStyle/>
          <a:p>
            <a:r>
              <a:rPr lang="en-US" smtClean="0"/>
              <a:t>The scores on the math portion of the SAT exam are normally distributed with a mean score of 500 and a standard deviation of 50.  Draw the curve that represents the population of test takers scores.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59436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57600" y="5867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450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029200" y="5867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550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638800" y="5867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600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400800" y="5867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650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343400" y="5867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048000" y="5867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400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438400" y="5867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32776" grpId="0"/>
      <p:bldP spid="32777" grpId="0"/>
      <p:bldP spid="32778" grpId="0"/>
      <p:bldP spid="327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9436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505200" y="2819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450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876800" y="2819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550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486400" y="2819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600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248400" y="2819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650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191000" y="2819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500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895600" y="2819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400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286000" y="2819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429000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scores represent the middle 68% of test takers?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34290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450-550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886200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scores represent the middle 95% of test takers?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3886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400-600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343400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scores represent the middle 99.7% of test takers?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43434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350-650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800600"/>
            <a:ext cx="540404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What percent of test takers scored lower than 450?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7000" y="5181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5257800"/>
            <a:ext cx="544251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What percent of test takers scored better than 600?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47244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914400" y="457200"/>
            <a:ext cx="7772400" cy="3124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The length of human pregnancies from conception to birth varies according to a distribution that is approximately normal with mean 266 days and standard deviation 16 days.  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Between what values do the lengths of the middle 95% of all pregnancies fall?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How short are the shortest 2.5% of all pregnancies?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How long are the longest 2.5% of all pregnancies?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7800" y="3581400"/>
            <a:ext cx="5943600" cy="2883932"/>
            <a:chOff x="1524000" y="304800"/>
            <a:chExt cx="5943600" cy="288393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304800"/>
              <a:ext cx="5943600" cy="228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5052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250</a:t>
              </a:r>
              <a:endParaRPr lang="en-US" dirty="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8768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282</a:t>
              </a:r>
              <a:endParaRPr lang="en-US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4864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298</a:t>
              </a:r>
              <a:endParaRPr lang="en-US" dirty="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2484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314</a:t>
              </a:r>
              <a:endParaRPr lang="en-US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1910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266</a:t>
              </a:r>
              <a:endParaRPr lang="en-US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8956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234</a:t>
              </a:r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2860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218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body" idx="1"/>
          </p:nvPr>
        </p:nvSpPr>
        <p:spPr>
          <a:xfrm>
            <a:off x="838200" y="304800"/>
            <a:ext cx="7772400" cy="2286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Wechsler Adult Intelligence Scale (WAIS) scores for young adults are N(110,25).  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If someone’s score was reported as the 16</a:t>
            </a:r>
            <a:r>
              <a:rPr lang="en-US" baseline="30000" dirty="0" smtClean="0"/>
              <a:t>th</a:t>
            </a:r>
            <a:r>
              <a:rPr lang="en-US" dirty="0" smtClean="0"/>
              <a:t> percentile, about what score would that individual have?  Answer the same question for the 84</a:t>
            </a:r>
            <a:r>
              <a:rPr lang="en-US" baseline="30000" dirty="0" smtClean="0"/>
              <a:t>th</a:t>
            </a:r>
            <a:r>
              <a:rPr lang="en-US" dirty="0" smtClean="0"/>
              <a:t> percentile and the 97.5</a:t>
            </a:r>
            <a:r>
              <a:rPr lang="en-US" baseline="30000" dirty="0" smtClean="0"/>
              <a:t>th</a:t>
            </a:r>
            <a:r>
              <a:rPr lang="en-US" dirty="0" smtClean="0"/>
              <a:t> percentile.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0" y="3048000"/>
            <a:ext cx="5943600" cy="2883932"/>
            <a:chOff x="1524000" y="304800"/>
            <a:chExt cx="5943600" cy="288393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304800"/>
              <a:ext cx="5943600" cy="228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505200" y="28194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85</a:t>
              </a:r>
              <a:endParaRPr lang="en-US" dirty="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8768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135</a:t>
              </a:r>
              <a:endParaRPr lang="en-US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4864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160</a:t>
              </a:r>
              <a:endParaRPr lang="en-US" dirty="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248400" y="2819400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185</a:t>
              </a:r>
              <a:endParaRPr lang="en-US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191000" y="2819400"/>
              <a:ext cx="552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110</a:t>
              </a:r>
              <a:endParaRPr lang="en-US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895600" y="28194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60</a:t>
              </a:r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286000" y="28194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35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562600" cy="808038"/>
          </a:xfrm>
        </p:spPr>
        <p:txBody>
          <a:bodyPr/>
          <a:lstStyle/>
          <a:p>
            <a:r>
              <a:rPr lang="en-US" smtClean="0"/>
              <a:t>Grades of 50 students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371600"/>
            <a:ext cx="5638800" cy="4953000"/>
          </a:xfrm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019800" y="1600200"/>
            <a:ext cx="2922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>
                <a:latin typeface="Perpetua" pitchFamily="18" charset="0"/>
              </a:rPr>
              <a:t>What proportion of students</a:t>
            </a:r>
          </a:p>
          <a:p>
            <a:pPr marL="342900" indent="-342900"/>
            <a:r>
              <a:rPr lang="en-US" dirty="0">
                <a:latin typeface="Perpetua" pitchFamily="18" charset="0"/>
              </a:rPr>
              <a:t> had scores below 70?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6019800" y="2895600"/>
            <a:ext cx="2892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Perpetua" pitchFamily="18" charset="0"/>
              </a:rPr>
              <a:t>2. What proportion of students</a:t>
            </a:r>
          </a:p>
          <a:p>
            <a:r>
              <a:rPr lang="en-US" dirty="0">
                <a:latin typeface="Perpetua" pitchFamily="18" charset="0"/>
              </a:rPr>
              <a:t>Had scores between 75 and 100?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6781800" y="23622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Perpetua" pitchFamily="18" charset="0"/>
              </a:rPr>
              <a:t>14/50 = 28%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6858000" y="39624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Perpetua" pitchFamily="18" charset="0"/>
              </a:rPr>
              <a:t>25/50 = 50%</a:t>
            </a:r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6019800" y="4648200"/>
            <a:ext cx="270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Perpetua" pitchFamily="18" charset="0"/>
              </a:rPr>
              <a:t>What would the grades of </a:t>
            </a:r>
            <a:r>
              <a:rPr lang="en-US" dirty="0" smtClean="0">
                <a:latin typeface="Perpetua" pitchFamily="18" charset="0"/>
              </a:rPr>
              <a:t>100</a:t>
            </a:r>
            <a:endParaRPr lang="en-US" dirty="0">
              <a:latin typeface="Perpetua" pitchFamily="18" charset="0"/>
            </a:endParaRPr>
          </a:p>
          <a:p>
            <a:r>
              <a:rPr lang="en-US" dirty="0">
                <a:latin typeface="Perpetua" pitchFamily="18" charset="0"/>
              </a:rPr>
              <a:t>Student look like</a:t>
            </a:r>
            <a:r>
              <a:rPr lang="en-US" dirty="0" smtClean="0">
                <a:latin typeface="Perpetua" pitchFamily="18" charset="0"/>
              </a:rPr>
              <a:t>? 500? 1000?</a:t>
            </a:r>
            <a:endParaRPr lang="en-US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/>
      <p:bldP spid="14342" grpId="0"/>
      <p:bldP spid="143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Curves</a:t>
            </a:r>
          </a:p>
        </p:txBody>
      </p:sp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685800" y="16002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Perpetua" pitchFamily="18" charset="0"/>
              </a:rPr>
              <a:t>A curve which represents the shape of a distribution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4127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1371600" y="2057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Perpetua" pitchFamily="18" charset="0"/>
              </a:rPr>
              <a:t>The area underneath the entire curve is equal to 1.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1371600" y="2514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Perpetua" pitchFamily="18" charset="0"/>
              </a:rPr>
              <a:t>The area within a certain interval  represents the proportion of those events</a:t>
            </a: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00400"/>
            <a:ext cx="4095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5"/>
          <p:cNvSpPr txBox="1">
            <a:spLocks noChangeArrowheads="1"/>
          </p:cNvSpPr>
          <p:nvPr/>
        </p:nvSpPr>
        <p:spPr bwMode="auto">
          <a:xfrm>
            <a:off x="1447800" y="54102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>
                <a:latin typeface="Perpetua" pitchFamily="18" charset="0"/>
              </a:rPr>
              <a:t>What proportion of students had scores below 70?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36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343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762000" y="6019800"/>
            <a:ext cx="1758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14/50 = 28%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019800" y="6096000"/>
            <a:ext cx="1069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35.47%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524000" y="609600"/>
            <a:ext cx="491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Perpetua" pitchFamily="18" charset="0"/>
              </a:rPr>
              <a:t>How density curves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1219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2192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685800" y="4038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What proportion of students had scores between 75 and 100?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183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63" y="457200"/>
            <a:ext cx="4183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914400" y="4724400"/>
            <a:ext cx="1758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25/50 = 50%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5715000" y="4876800"/>
            <a:ext cx="1069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Perpetua" pitchFamily="18" charset="0"/>
              </a:rPr>
              <a:t>44.33%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152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524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Actual data (sample)</a:t>
            </a:r>
          </a:p>
          <a:p>
            <a:pPr marL="742950" lvl="1" indent="-285750"/>
            <a:r>
              <a:rPr lang="en-US" sz="2200" smtClean="0"/>
              <a:t>Mean: 			Standard deviation:</a:t>
            </a:r>
          </a:p>
          <a:p>
            <a:endParaRPr lang="en-US" smtClean="0"/>
          </a:p>
          <a:p>
            <a:r>
              <a:rPr lang="en-US" smtClean="0"/>
              <a:t>Density curve (population)</a:t>
            </a:r>
          </a:p>
          <a:p>
            <a:pPr marL="742950" lvl="1" indent="-285750"/>
            <a:r>
              <a:rPr lang="en-US" sz="2200" smtClean="0"/>
              <a:t>Mean			Standard deviation: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514600" y="1905000"/>
          <a:ext cx="514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5143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6734175" y="2011363"/>
          <a:ext cx="4746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114120" imgH="139680" progId="Equation.3">
                  <p:embed/>
                </p:oleObj>
              </mc:Choice>
              <mc:Fallback>
                <p:oleObj name="Equation" r:id="rId5" imgW="11412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2011363"/>
                        <a:ext cx="474663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424113" y="3276600"/>
          <a:ext cx="488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276600"/>
                        <a:ext cx="4889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6629400" y="3305175"/>
          <a:ext cx="457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305175"/>
                        <a:ext cx="4572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Distribution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1066800"/>
          </a:xfrm>
        </p:spPr>
        <p:txBody>
          <a:bodyPr/>
          <a:lstStyle/>
          <a:p>
            <a:r>
              <a:rPr lang="en-US" smtClean="0"/>
              <a:t>A type of density curve that models many natural phenomena</a:t>
            </a:r>
          </a:p>
          <a:p>
            <a:r>
              <a:rPr lang="en-US" smtClean="0"/>
              <a:t>Also known as the bell curve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1054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/>
          </p:cNvSpPr>
          <p:nvPr/>
        </p:nvSpPr>
        <p:spPr bwMode="auto">
          <a:xfrm>
            <a:off x="685800" y="5257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600" dirty="0">
                <a:latin typeface="Perpetua" pitchFamily="18" charset="0"/>
              </a:rPr>
              <a:t>Adjectives: symmetric, single peaked, mound shaped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personal.psu.edu/afr3/blogs/SIOW/Charles%20Dar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38200"/>
            <a:ext cx="2857500" cy="3810000"/>
          </a:xfrm>
          <a:prstGeom prst="rect">
            <a:avLst/>
          </a:prstGeom>
          <a:noFill/>
        </p:spPr>
      </p:pic>
      <p:pic>
        <p:nvPicPr>
          <p:cNvPr id="43014" name="Picture 6" descr="http://1.bp.blogspot.com/_moUl7omJJvg/SkTxhviAqKI/AAAAAAAAADc/CDL650vUjPo/s400/wrath-of-Kah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838200"/>
            <a:ext cx="2505075" cy="3810000"/>
          </a:xfrm>
          <a:prstGeom prst="rect">
            <a:avLst/>
          </a:prstGeom>
          <a:noFill/>
        </p:spPr>
      </p:pic>
      <p:pic>
        <p:nvPicPr>
          <p:cNvPr id="43016" name="Picture 8" descr="http://www.swlearning.com/quant/kohler/stat/biographical_sketches/De_Moivre_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280631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normal curve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7620000" cy="4572000"/>
          </a:xfrm>
        </p:spPr>
        <p:txBody>
          <a:bodyPr/>
          <a:lstStyle/>
          <a:p>
            <a:r>
              <a:rPr lang="en-US" sz="2200" dirty="0" smtClean="0"/>
              <a:t>There are an infinite number of normal curves that can be constructed.</a:t>
            </a:r>
          </a:p>
          <a:p>
            <a:r>
              <a:rPr lang="en-US" sz="2200" dirty="0" smtClean="0"/>
              <a:t>A normal curve is described by its mean and standard deviation.</a:t>
            </a:r>
          </a:p>
          <a:p>
            <a:pPr lvl="1"/>
            <a:r>
              <a:rPr lang="en-US" sz="2000" dirty="0" smtClean="0"/>
              <a:t>Notation: 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90800" y="3276600"/>
          <a:ext cx="432796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533160" imgH="215640" progId="Equation.3">
                  <p:embed/>
                </p:oleObj>
              </mc:Choice>
              <mc:Fallback>
                <p:oleObj name="Equation" r:id="rId3" imgW="5331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432796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939</TotalTime>
  <Words>536</Words>
  <Application>Microsoft Office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Franklin Gothic Book</vt:lpstr>
      <vt:lpstr>Perpetua</vt:lpstr>
      <vt:lpstr>Wingdings 2</vt:lpstr>
      <vt:lpstr>Equity</vt:lpstr>
      <vt:lpstr>Equation</vt:lpstr>
      <vt:lpstr>Slide</vt:lpstr>
      <vt:lpstr>2.1 Density Curves</vt:lpstr>
      <vt:lpstr>Grades of 50 students</vt:lpstr>
      <vt:lpstr>Density Curves</vt:lpstr>
      <vt:lpstr>PowerPoint Presentation</vt:lpstr>
      <vt:lpstr>PowerPoint Presentation</vt:lpstr>
      <vt:lpstr>Notation</vt:lpstr>
      <vt:lpstr>Normal Distribution </vt:lpstr>
      <vt:lpstr>PowerPoint Presentation</vt:lpstr>
      <vt:lpstr>Using the normal curve</vt:lpstr>
      <vt:lpstr>The Standard Normal curve</vt:lpstr>
      <vt:lpstr>The Empirical rule:</vt:lpstr>
      <vt:lpstr>Areas under the curve</vt:lpstr>
      <vt:lpstr>Percentiles</vt:lpstr>
      <vt:lpstr>Army helmets: N(22.8,1.1)</vt:lpstr>
      <vt:lpstr>Using the normal curve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Density Curves</dc:title>
  <dc:creator>WCPSS</dc:creator>
  <cp:lastModifiedBy>hallen</cp:lastModifiedBy>
  <cp:revision>75</cp:revision>
  <dcterms:created xsi:type="dcterms:W3CDTF">2009-09-03T19:03:08Z</dcterms:created>
  <dcterms:modified xsi:type="dcterms:W3CDTF">2015-07-22T00:07:10Z</dcterms:modified>
</cp:coreProperties>
</file>